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notesMasterIdLst>
    <p:notesMasterId r:id="rId79"/>
  </p:notesMasterIdLst>
  <p:sldSz cx="14630400" cy="8229600"/>
  <p:notesSz cx="8229600" cy="14630400"/>
  <p:embeddedFontLst>
    <p:embeddedFont>
      <p:font typeface="Gelasio"/>
      <p:regular r:id="rId84"/>
    </p:embeddedFont>
    <p:embeddedFont>
      <p:font typeface="Gelasio"/>
      <p:regular r:id="rId85"/>
    </p:embeddedFont>
    <p:embeddedFont>
      <p:font typeface="Gelasio"/>
      <p:regular r:id="rId86"/>
    </p:embeddedFont>
    <p:embeddedFont>
      <p:font typeface="Gelasio"/>
      <p:regular r:id="rId87"/>
    </p:embeddedFont>
    <p:embeddedFont>
      <p:font typeface="Gelasio"/>
      <p:regular r:id="rId88"/>
    </p:embeddedFont>
    <p:embeddedFont>
      <p:font typeface="Gelasio"/>
      <p:regular r:id="rId89"/>
    </p:embeddedFont>
    <p:embeddedFont>
      <p:font typeface="Gelasio"/>
      <p:regular r:id="rId90"/>
    </p:embeddedFont>
    <p:embeddedFont>
      <p:font typeface="Gelasio"/>
      <p:regular r:id="rId9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84" Type="http://schemas.openxmlformats.org/officeDocument/2006/relationships/font" Target="fonts/font1.fntdata"/><Relationship Id="rId85" Type="http://schemas.openxmlformats.org/officeDocument/2006/relationships/font" Target="fonts/font2.fntdata"/><Relationship Id="rId86" Type="http://schemas.openxmlformats.org/officeDocument/2006/relationships/font" Target="fonts/font3.fntdata"/><Relationship Id="rId87" Type="http://schemas.openxmlformats.org/officeDocument/2006/relationships/font" Target="fonts/font4.fntdata"/><Relationship Id="rId88" Type="http://schemas.openxmlformats.org/officeDocument/2006/relationships/font" Target="fonts/font5.fntdata"/><Relationship Id="rId89" Type="http://schemas.openxmlformats.org/officeDocument/2006/relationships/font" Target="fonts/font6.fntdata"/><Relationship Id="rId90" Type="http://schemas.openxmlformats.org/officeDocument/2006/relationships/font" Target="fonts/font7.fntdata"/><Relationship Id="rId9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49F8C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whatsapp.com/send?phone=5511910859887" TargetMode="External"/><Relationship Id="rId5" Type="http://schemas.openxmlformats.org/officeDocument/2006/relationships/hyperlink" Target="https://www.wonderproducoes.com.br/" TargetMode="External"/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4" Type="http://schemas.openxmlformats.org/officeDocument/2006/relationships/image" Target="../media/image-1-3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.qwen.ai/s/deploy/620bf941-ed49-4cb8-ad14-a7fd80782707" TargetMode="External"/><Relationship Id="rId1" Type="http://schemas.openxmlformats.org/officeDocument/2006/relationships/image" Target="../media/image-11-1.png"/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image" Target="../media/image-14-4.png"/><Relationship Id="rId5" Type="http://schemas.openxmlformats.org/officeDocument/2006/relationships/image" Target="../media/image-14-5.png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whatsapp.com/send?phone=5511910859887" TargetMode="External"/><Relationship Id="rId1" Type="http://schemas.openxmlformats.org/officeDocument/2006/relationships/image" Target="../media/image-15-1.png"/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.qwen.ai/s/deploy/f2b2c71e-35fe-4dc9-bf99-76004f15b2f7" TargetMode="External"/><Relationship Id="rId1" Type="http://schemas.openxmlformats.org/officeDocument/2006/relationships/image" Target="../media/image-17-1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image" Target="../media/image-21-6.png"/><Relationship Id="rId7" Type="http://schemas.openxmlformats.org/officeDocument/2006/relationships/image" Target="../media/image-21-7.png"/><Relationship Id="rId8" Type="http://schemas.openxmlformats.org/officeDocument/2006/relationships/image" Target="../media/image-21-8.png"/><Relationship Id="rId9" Type="http://schemas.openxmlformats.org/officeDocument/2006/relationships/slideLayout" Target="../slideLayouts/slideLayout22.xml"/><Relationship Id="rId10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hat.qwen.ai/s/deploy/c374eb88-25f9-40ae-8056-3388df54de4e" TargetMode="External"/><Relationship Id="rId1" Type="http://schemas.openxmlformats.org/officeDocument/2006/relationships/image" Target="../media/image-22-1.pn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image" Target="../media/image-23-4.png"/><Relationship Id="rId5" Type="http://schemas.openxmlformats.org/officeDocument/2006/relationships/image" Target="../media/image-23-5.png"/><Relationship Id="rId6" Type="http://schemas.openxmlformats.org/officeDocument/2006/relationships/image" Target="../media/image-23-6.png"/><Relationship Id="rId7" Type="http://schemas.openxmlformats.org/officeDocument/2006/relationships/image" Target="../media/image-23-7.png"/><Relationship Id="rId8" Type="http://schemas.openxmlformats.org/officeDocument/2006/relationships/image" Target="../media/image-23-8.png"/><Relationship Id="rId9" Type="http://schemas.openxmlformats.org/officeDocument/2006/relationships/image" Target="../media/image-23-9.png"/><Relationship Id="rId10" Type="http://schemas.openxmlformats.org/officeDocument/2006/relationships/image" Target="../media/image-23-10.png"/><Relationship Id="rId11" Type="http://schemas.openxmlformats.org/officeDocument/2006/relationships/slideLayout" Target="../slideLayouts/slideLayout24.xml"/><Relationship Id="rId1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whatsapp.com/send?phone=5511910859887" TargetMode="External"/><Relationship Id="rId1" Type="http://schemas.openxmlformats.org/officeDocument/2006/relationships/image" Target="../media/image-26-1.png"/><Relationship Id="rId3" Type="http://schemas.openxmlformats.org/officeDocument/2006/relationships/slideLayout" Target="../slideLayouts/slideLayout27.xml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29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claude.ai/public/artifacts/755df5f9-35a4-472b-a15f-c21e6d1197af" TargetMode="External"/><Relationship Id="rId1" Type="http://schemas.openxmlformats.org/officeDocument/2006/relationships/image" Target="../media/image-29-1.png"/><Relationship Id="rId3" Type="http://schemas.openxmlformats.org/officeDocument/2006/relationships/slideLayout" Target="../slideLayouts/slideLayout30.xml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nderproducoes.com.br/post/transmissao-ao-vivo-profissional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image" Target="../media/image-30-3.png"/><Relationship Id="rId4" Type="http://schemas.openxmlformats.org/officeDocument/2006/relationships/slideLayout" Target="../slideLayouts/slideLayout31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slideLayout" Target="../slideLayouts/slideLayout33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image" Target="../media/image-33-3.png"/><Relationship Id="rId4" Type="http://schemas.openxmlformats.org/officeDocument/2006/relationships/image" Target="../media/image-33-4.png"/><Relationship Id="rId5" Type="http://schemas.openxmlformats.org/officeDocument/2006/relationships/slideLayout" Target="../slideLayouts/slideLayout34.xml"/><Relationship Id="rId6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tJE4a-onFJ7I8rGav1kfOiDjC3CY4mpHnszA10b3X84/edit#heading=h.y1gkkmqivdh3" TargetMode="External"/><Relationship Id="rId1" Type="http://schemas.openxmlformats.org/officeDocument/2006/relationships/image" Target="../media/image-34-1.png"/><Relationship Id="rId3" Type="http://schemas.openxmlformats.org/officeDocument/2006/relationships/slideLayout" Target="../slideLayouts/slideLayout35.xml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whatsapp.com/send?phone=5511910859887" TargetMode="External"/><Relationship Id="rId1" Type="http://schemas.openxmlformats.org/officeDocument/2006/relationships/image" Target="../media/image-37-1.png"/><Relationship Id="rId3" Type="http://schemas.openxmlformats.org/officeDocument/2006/relationships/slideLayout" Target="../slideLayouts/slideLayout38.xml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image" Target="../media/image-39-2.png"/><Relationship Id="rId3" Type="http://schemas.openxmlformats.org/officeDocument/2006/relationships/image" Target="../media/image-39-3.png"/><Relationship Id="rId4" Type="http://schemas.openxmlformats.org/officeDocument/2006/relationships/image" Target="../media/image-39-4.png"/><Relationship Id="rId5" Type="http://schemas.openxmlformats.org/officeDocument/2006/relationships/slideLayout" Target="../slideLayouts/slideLayout40.xml"/><Relationship Id="rId6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0-1.png"/><Relationship Id="rId2" Type="http://schemas.openxmlformats.org/officeDocument/2006/relationships/slideLayout" Target="../slideLayouts/slideLayout4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firebasestorage.googleapis.com/v0/b/wonder-producoes.appspot.com/o/WONDER%20PRODUCOES%2Findex.html?alt=media" TargetMode="External"/><Relationship Id="rId1" Type="http://schemas.openxmlformats.org/officeDocument/2006/relationships/image" Target="../media/image-41-1.png"/><Relationship Id="rId3" Type="http://schemas.openxmlformats.org/officeDocument/2006/relationships/slideLayout" Target="../slideLayouts/slideLayout42.xml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png"/><Relationship Id="rId3" Type="http://schemas.openxmlformats.org/officeDocument/2006/relationships/image" Target="../media/image-42-3.png"/><Relationship Id="rId4" Type="http://schemas.openxmlformats.org/officeDocument/2006/relationships/slideLayout" Target="../slideLayouts/slideLayout43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image" Target="../media/image-43-2.png"/><Relationship Id="rId3" Type="http://schemas.openxmlformats.org/officeDocument/2006/relationships/image" Target="../media/image-43-3.png"/><Relationship Id="rId4" Type="http://schemas.openxmlformats.org/officeDocument/2006/relationships/image" Target="../media/image-43-4.png"/><Relationship Id="rId5" Type="http://schemas.openxmlformats.org/officeDocument/2006/relationships/slideLayout" Target="../slideLayouts/slideLayout44.xml"/><Relationship Id="rId6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4-1.png"/><Relationship Id="rId2" Type="http://schemas.openxmlformats.org/officeDocument/2006/relationships/slideLayout" Target="../slideLayouts/slideLayout45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codepen.io/fernandocoutinho/pen/yLxjQxm" TargetMode="External"/><Relationship Id="rId1" Type="http://schemas.openxmlformats.org/officeDocument/2006/relationships/image" Target="../media/image-47-1.png"/><Relationship Id="rId3" Type="http://schemas.openxmlformats.org/officeDocument/2006/relationships/slideLayout" Target="../slideLayouts/slideLayout48.xml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9-1.png"/><Relationship Id="rId2" Type="http://schemas.openxmlformats.org/officeDocument/2006/relationships/slideLayout" Target="../slideLayouts/slideLayout50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0-1.png"/><Relationship Id="rId2" Type="http://schemas.openxmlformats.org/officeDocument/2006/relationships/image" Target="../media/image-50-2.png"/><Relationship Id="rId3" Type="http://schemas.openxmlformats.org/officeDocument/2006/relationships/image" Target="../media/image-50-3.png"/><Relationship Id="rId4" Type="http://schemas.openxmlformats.org/officeDocument/2006/relationships/image" Target="../media/image-50-4.png"/><Relationship Id="rId5" Type="http://schemas.openxmlformats.org/officeDocument/2006/relationships/image" Target="../media/image-50-5.png"/><Relationship Id="rId6" Type="http://schemas.openxmlformats.org/officeDocument/2006/relationships/image" Target="../media/image-50-6.png"/><Relationship Id="rId7" Type="http://schemas.openxmlformats.org/officeDocument/2006/relationships/slideLayout" Target="../slideLayouts/slideLayout51.xml"/><Relationship Id="rId8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1-1.png"/><Relationship Id="rId2" Type="http://schemas.openxmlformats.org/officeDocument/2006/relationships/image" Target="../media/image-51-2.png"/><Relationship Id="rId3" Type="http://schemas.openxmlformats.org/officeDocument/2006/relationships/image" Target="../media/image-51-3.png"/><Relationship Id="rId4" Type="http://schemas.openxmlformats.org/officeDocument/2006/relationships/image" Target="../media/image-51-4.png"/><Relationship Id="rId5" Type="http://schemas.openxmlformats.org/officeDocument/2006/relationships/image" Target="../media/image-51-5.png"/><Relationship Id="rId6" Type="http://schemas.openxmlformats.org/officeDocument/2006/relationships/image" Target="../media/image-51-6.png"/><Relationship Id="rId7" Type="http://schemas.openxmlformats.org/officeDocument/2006/relationships/slideLayout" Target="../slideLayouts/slideLayout52.xml"/><Relationship Id="rId8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codepen.io/fernandocoutinho/full/yLxjQEd" TargetMode="External"/><Relationship Id="rId1" Type="http://schemas.openxmlformats.org/officeDocument/2006/relationships/image" Target="../media/image-52-1.png"/><Relationship Id="rId3" Type="http://schemas.openxmlformats.org/officeDocument/2006/relationships/slideLayout" Target="../slideLayouts/slideLayout53.xml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3-1.png"/><Relationship Id="rId2" Type="http://schemas.openxmlformats.org/officeDocument/2006/relationships/image" Target="../media/image-53-2.png"/><Relationship Id="rId3" Type="http://schemas.openxmlformats.org/officeDocument/2006/relationships/image" Target="../media/image-53-3.png"/><Relationship Id="rId4" Type="http://schemas.openxmlformats.org/officeDocument/2006/relationships/image" Target="../media/image-53-4.png"/><Relationship Id="rId5" Type="http://schemas.openxmlformats.org/officeDocument/2006/relationships/image" Target="../media/image-53-5.png"/><Relationship Id="rId6" Type="http://schemas.openxmlformats.org/officeDocument/2006/relationships/image" Target="../media/image-53-6.png"/><Relationship Id="rId7" Type="http://schemas.openxmlformats.org/officeDocument/2006/relationships/slideLayout" Target="../slideLayouts/slideLayout54.xml"/><Relationship Id="rId8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5-1.png"/><Relationship Id="rId2" Type="http://schemas.openxmlformats.org/officeDocument/2006/relationships/slideLayout" Target="../slideLayouts/slideLayout56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f005.backblazeb2.com/file/sites-pdf/Video-Para-Eventos.pptx" TargetMode="External"/><Relationship Id="rId1" Type="http://schemas.openxmlformats.org/officeDocument/2006/relationships/image" Target="../media/image-57-1.png"/><Relationship Id="rId3" Type="http://schemas.openxmlformats.org/officeDocument/2006/relationships/slideLayout" Target="../slideLayouts/slideLayout58.xml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8-1.png"/><Relationship Id="rId2" Type="http://schemas.openxmlformats.org/officeDocument/2006/relationships/slideLayout" Target="../slideLayouts/slideLayout59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9-1.png"/><Relationship Id="rId2" Type="http://schemas.openxmlformats.org/officeDocument/2006/relationships/image" Target="../media/image-59-2.png"/><Relationship Id="rId3" Type="http://schemas.openxmlformats.org/officeDocument/2006/relationships/image" Target="../media/image-59-3.png"/><Relationship Id="rId4" Type="http://schemas.openxmlformats.org/officeDocument/2006/relationships/image" Target="../media/image-59-4.png"/><Relationship Id="rId5" Type="http://schemas.openxmlformats.org/officeDocument/2006/relationships/slideLayout" Target="../slideLayouts/slideLayout60.xml"/><Relationship Id="rId6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laude.ai/public/artifacts/ae1cce39-7815-44fc-bdb0-440acd040a13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wonderproducoes.com.br/post/transmissao-ao-vivo-profissional" TargetMode="External"/><Relationship Id="rId2" Type="http://schemas.openxmlformats.org/officeDocument/2006/relationships/image" Target="../media/image-60-1.png"/><Relationship Id="rId3" Type="http://schemas.openxmlformats.org/officeDocument/2006/relationships/slideLayout" Target="../slideLayouts/slideLayout61.xml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2-1.png"/><Relationship Id="rId2" Type="http://schemas.openxmlformats.org/officeDocument/2006/relationships/slideLayout" Target="../slideLayouts/slideLayout63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onderproducoes.s3.sa-east-1.amazonaws.com/index.html" TargetMode="External"/><Relationship Id="rId1" Type="http://schemas.openxmlformats.org/officeDocument/2006/relationships/image" Target="../media/image-63-1.png"/><Relationship Id="rId3" Type="http://schemas.openxmlformats.org/officeDocument/2006/relationships/slideLayout" Target="../slideLayouts/slideLayout64.xml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whatsapp.com/send?phone=5511910859887" TargetMode="External"/><Relationship Id="rId1" Type="http://schemas.openxmlformats.org/officeDocument/2006/relationships/image" Target="../media/image-65-1.png"/><Relationship Id="rId3" Type="http://schemas.openxmlformats.org/officeDocument/2006/relationships/slideLayout" Target="../slideLayouts/slideLayout66.xml"/><Relationship Id="rId4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7-1.png"/><Relationship Id="rId2" Type="http://schemas.openxmlformats.org/officeDocument/2006/relationships/image" Target="../media/image-67-2.png"/><Relationship Id="rId3" Type="http://schemas.openxmlformats.org/officeDocument/2006/relationships/image" Target="../media/image-67-3.png"/><Relationship Id="rId4" Type="http://schemas.openxmlformats.org/officeDocument/2006/relationships/slideLayout" Target="../slideLayouts/slideLayout68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automacao-residencial-em-itu-sp.sightpages.com/Automacao-Residencial-em-itu-sp" TargetMode="External"/><Relationship Id="rId1" Type="http://schemas.openxmlformats.org/officeDocument/2006/relationships/image" Target="../media/image-68-1.png"/><Relationship Id="rId3" Type="http://schemas.openxmlformats.org/officeDocument/2006/relationships/slideLayout" Target="../slideLayouts/slideLayout69.xml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9-1.png"/><Relationship Id="rId2" Type="http://schemas.openxmlformats.org/officeDocument/2006/relationships/image" Target="../media/image-69-2.png"/><Relationship Id="rId3" Type="http://schemas.openxmlformats.org/officeDocument/2006/relationships/image" Target="../media/image-69-3.png"/><Relationship Id="rId4" Type="http://schemas.openxmlformats.org/officeDocument/2006/relationships/image" Target="../media/image-69-4.png"/><Relationship Id="rId5" Type="http://schemas.openxmlformats.org/officeDocument/2006/relationships/image" Target="../media/image-69-5.png"/><Relationship Id="rId6" Type="http://schemas.openxmlformats.org/officeDocument/2006/relationships/image" Target="../media/image-69-6.png"/><Relationship Id="rId7" Type="http://schemas.openxmlformats.org/officeDocument/2006/relationships/image" Target="../media/image-69-7.png"/><Relationship Id="rId8" Type="http://schemas.openxmlformats.org/officeDocument/2006/relationships/slideLayout" Target="../slideLayouts/slideLayout70.xml"/><Relationship Id="rId9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api.whatsapp.com/send?phone=5511910859887&amp;text=Ola,+conheci+a+empresa+pelo+Google" TargetMode="External"/><Relationship Id="rId2" Type="http://schemas.openxmlformats.org/officeDocument/2006/relationships/slideLayout" Target="../slideLayouts/slideLayout7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ernandocoutinho.com/" TargetMode="External"/><Relationship Id="rId1" Type="http://schemas.openxmlformats.org/officeDocument/2006/relationships/image" Target="../media/image-72-1.png"/><Relationship Id="rId3" Type="http://schemas.openxmlformats.org/officeDocument/2006/relationships/slideLayout" Target="../slideLayouts/slideLayout73.xml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nderproducoes.com.br/post/transmissao-ao-vivo-profissional" TargetMode="External"/><Relationship Id="rId4" Type="http://schemas.openxmlformats.org/officeDocument/2006/relationships/hyperlink" Target="https://www.fernandocoutinho.com/" TargetMode="External"/><Relationship Id="rId6" Type="http://schemas.openxmlformats.org/officeDocument/2006/relationships/hyperlink" Target="https://claude.ai/public/artifacts/755df5f9-35a4-472b-a15f-c21e6d1197af" TargetMode="External"/><Relationship Id="rId8" Type="http://schemas.openxmlformats.org/officeDocument/2006/relationships/hyperlink" Target="https://cdpn.io/pen/debug/JoGrWae?authentication_hash=mVkbGqXoDKxM" TargetMode="External"/><Relationship Id="rId1" Type="http://schemas.openxmlformats.org/officeDocument/2006/relationships/image" Target="../media/image-74-1.png"/><Relationship Id="rId3" Type="http://schemas.openxmlformats.org/officeDocument/2006/relationships/image" Target="../media/image-74-2.png"/><Relationship Id="rId5" Type="http://schemas.openxmlformats.org/officeDocument/2006/relationships/image" Target="../media/image-74-3.png"/><Relationship Id="rId7" Type="http://schemas.openxmlformats.org/officeDocument/2006/relationships/image" Target="../media/image-74-4.png"/><Relationship Id="rId9" Type="http://schemas.openxmlformats.org/officeDocument/2006/relationships/slideLayout" Target="../slideLayouts/slideLayout75.xml"/><Relationship Id="rId10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whatsapp.com/send?phone=5511910859887" TargetMode="External"/><Relationship Id="rId1" Type="http://schemas.openxmlformats.org/officeDocument/2006/relationships/image" Target="../media/image-75-1.png"/><Relationship Id="rId3" Type="http://schemas.openxmlformats.org/officeDocument/2006/relationships/slideLayout" Target="../slideLayouts/slideLayout76.xml"/><Relationship Id="rId4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whatsapp.com/send?phone=5511910859887" TargetMode="External"/><Relationship Id="rId5" Type="http://schemas.openxmlformats.org/officeDocument/2006/relationships/hyperlink" Target="https://www.wonderproducoes.com.br/" TargetMode="External"/><Relationship Id="rId1" Type="http://schemas.openxmlformats.org/officeDocument/2006/relationships/image" Target="../media/image-76-1.png"/><Relationship Id="rId2" Type="http://schemas.openxmlformats.org/officeDocument/2006/relationships/image" Target="../media/image-76-2.png"/><Relationship Id="rId4" Type="http://schemas.openxmlformats.org/officeDocument/2006/relationships/image" Target="../media/image-76-3.png"/><Relationship Id="rId6" Type="http://schemas.openxmlformats.org/officeDocument/2006/relationships/slideLayout" Target="../slideLayouts/slideLayout77.xml"/><Relationship Id="rId7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0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6073" y="2131100"/>
            <a:ext cx="7211854" cy="1509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900"/>
              </a:lnSpc>
              <a:buNone/>
            </a:pPr>
            <a:r>
              <a:rPr lang="en-US" sz="47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Transmissão ao Vivo Profissional</a:t>
            </a:r>
            <a:endParaRPr lang="en-US" sz="4750" dirty="0"/>
          </a:p>
        </p:txBody>
      </p:sp>
      <p:sp>
        <p:nvSpPr>
          <p:cNvPr id="4" name="Text 1"/>
          <p:cNvSpPr/>
          <p:nvPr/>
        </p:nvSpPr>
        <p:spPr>
          <a:xfrm>
            <a:off x="966073" y="4003119"/>
            <a:ext cx="7211854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Revolucione a comunicação da sua empresa com transmissões ao vivo de alta qualidade que conectam sua marca a audiências globais em tempo real.</a:t>
            </a:r>
            <a:endParaRPr lang="en-US" sz="1900" dirty="0"/>
          </a:p>
        </p:txBody>
      </p:sp>
      <p:pic>
        <p:nvPicPr>
          <p:cNvPr id="5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73" y="5434251"/>
            <a:ext cx="2884170" cy="664131"/>
          </a:xfrm>
          <a:prstGeom prst="rect">
            <a:avLst/>
          </a:prstGeom>
        </p:spPr>
      </p:pic>
      <p:pic>
        <p:nvPicPr>
          <p:cNvPr id="6" name="Image 2" descr="preencoded.png">
            <a:hlinkClick r:id="rId5" tooltip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973" y="5434251"/>
            <a:ext cx="3467576" cy="664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6631" y="458272"/>
            <a:ext cx="8135898" cy="416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Plataformas de Transmissão: Escolhendo o Canal Certo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666631" y="1208246"/>
            <a:ext cx="1329713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escolha da plataforma de transmissão é crucial para o sucesso do seu evento. 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6631" y="1662351"/>
            <a:ext cx="1329713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Cada plataforma oferece recursos únicos, alcance específico e características técnicas distintas que devem ser consideradas de acordo com seus objetivos.</a:t>
            </a:r>
            <a:endParaRPr lang="en-US" sz="1300" dirty="0"/>
          </a:p>
        </p:txBody>
      </p:sp>
      <p:sp>
        <p:nvSpPr>
          <p:cNvPr id="5" name="Shape 3"/>
          <p:cNvSpPr/>
          <p:nvPr/>
        </p:nvSpPr>
        <p:spPr>
          <a:xfrm>
            <a:off x="666631" y="2116455"/>
            <a:ext cx="6565225" cy="2880598"/>
          </a:xfrm>
          <a:prstGeom prst="roundRect">
            <a:avLst>
              <a:gd name="adj" fmla="val 868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56059" y="2305883"/>
            <a:ext cx="2083475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YouTube Live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56059" y="2666167"/>
            <a:ext cx="6186368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Alcance massivo</a:t>
            </a:r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com a segunda maior plataforma de busca do mundo, ideal para conteúdo público que busca descobrimento orgânico e construção de audiência de longo prazo.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856059" y="3566160"/>
            <a:ext cx="61863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SEO favorável para descobrimento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856059" y="3891082"/>
            <a:ext cx="61863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Arquivo permanente de conteúdo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856059" y="4216003"/>
            <a:ext cx="61863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Integração com Google Analytics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856059" y="4540925"/>
            <a:ext cx="61863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Chat ao vivo e Super Chat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7398425" y="2116455"/>
            <a:ext cx="6565344" cy="2880598"/>
          </a:xfrm>
          <a:prstGeom prst="roundRect">
            <a:avLst>
              <a:gd name="adj" fmla="val 868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587853" y="2305883"/>
            <a:ext cx="2083475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Facebook Live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87853" y="2666167"/>
            <a:ext cx="6186488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Engajamento social</a:t>
            </a:r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máximo aproveitando a maior rede social do mundo, perfeito para alcançar audiências estabelecidas e gerar interação viral.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7587853" y="3299460"/>
            <a:ext cx="618648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Alcance orgânico em páginas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7587853" y="3624382"/>
            <a:ext cx="618648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Compartilhamento facilitado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7587853" y="3949303"/>
            <a:ext cx="618648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Notificações para seguidores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7587853" y="4274225"/>
            <a:ext cx="618648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Reações em tempo real</a:t>
            </a:r>
            <a:endParaRPr lang="en-US" sz="1300" dirty="0"/>
          </a:p>
        </p:txBody>
      </p:sp>
      <p:sp>
        <p:nvSpPr>
          <p:cNvPr id="19" name="Shape 17"/>
          <p:cNvSpPr/>
          <p:nvPr/>
        </p:nvSpPr>
        <p:spPr>
          <a:xfrm>
            <a:off x="666631" y="5163622"/>
            <a:ext cx="6565225" cy="2613898"/>
          </a:xfrm>
          <a:prstGeom prst="roundRect">
            <a:avLst>
              <a:gd name="adj" fmla="val 957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56059" y="5353050"/>
            <a:ext cx="2083475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LinkedIn Live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56059" y="5713333"/>
            <a:ext cx="6186368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Audiência profissional</a:t>
            </a:r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qualificada ideal para conteúdo B2B, thought leadership e networking corporativo com tomadores de decisão.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856059" y="6346627"/>
            <a:ext cx="61863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Público corporativo engajado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856059" y="6671548"/>
            <a:ext cx="61863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Credibilidade profissional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856059" y="6996470"/>
            <a:ext cx="61863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Lead generation qualificado</a:t>
            </a: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856059" y="7321391"/>
            <a:ext cx="618636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Integração com perfis corporativos</a:t>
            </a:r>
            <a:endParaRPr lang="en-US" sz="1300" dirty="0"/>
          </a:p>
        </p:txBody>
      </p:sp>
      <p:sp>
        <p:nvSpPr>
          <p:cNvPr id="26" name="Shape 24"/>
          <p:cNvSpPr/>
          <p:nvPr/>
        </p:nvSpPr>
        <p:spPr>
          <a:xfrm>
            <a:off x="7398425" y="5163622"/>
            <a:ext cx="6565344" cy="2613898"/>
          </a:xfrm>
          <a:prstGeom prst="roundRect">
            <a:avLst>
              <a:gd name="adj" fmla="val 957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587853" y="5353050"/>
            <a:ext cx="2083475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Plataformas Privadas</a:t>
            </a:r>
            <a:endParaRPr lang="en-US" sz="1600" dirty="0"/>
          </a:p>
        </p:txBody>
      </p:sp>
      <p:sp>
        <p:nvSpPr>
          <p:cNvPr id="28" name="Text 26"/>
          <p:cNvSpPr/>
          <p:nvPr/>
        </p:nvSpPr>
        <p:spPr>
          <a:xfrm>
            <a:off x="7587853" y="5713333"/>
            <a:ext cx="6186488" cy="53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3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Controle total</a:t>
            </a:r>
            <a:pPr algn="l" indent="0" marL="0">
              <a:lnSpc>
                <a:spcPts val="2050"/>
              </a:lnSpc>
              <a:buNone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com soluções white-label como Vimeo Enterprise, Wowza e plataformas customizadas para eventos exclusivos e confidenciais.</a:t>
            </a:r>
            <a:endParaRPr lang="en-US" sz="1300" dirty="0"/>
          </a:p>
        </p:txBody>
      </p:sp>
      <p:sp>
        <p:nvSpPr>
          <p:cNvPr id="29" name="Text 27"/>
          <p:cNvSpPr/>
          <p:nvPr/>
        </p:nvSpPr>
        <p:spPr>
          <a:xfrm>
            <a:off x="7587853" y="6346627"/>
            <a:ext cx="618648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Acesso restrito por senha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7587853" y="6671548"/>
            <a:ext cx="618648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Branding personalizado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7587853" y="6996470"/>
            <a:ext cx="618648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Integração com sistemas internos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7587853" y="7321391"/>
            <a:ext cx="618648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Controle completo de dados</a:t>
            </a:r>
            <a:endParaRPr lang="en-US" sz="1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590919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677722"/>
            <a:ext cx="12698254" cy="19608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975" y="515541"/>
            <a:ext cx="8807053" cy="468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Maximizando o Engajamento Durante a Transmissão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749975" y="1452920"/>
            <a:ext cx="3582114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Estratégias de Interatividade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9975" y="1991797"/>
            <a:ext cx="6336506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verdadeira magia da transmissão ao vivo está na capacidade de criar conversas bidirecionais em tempo real. 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9975" y="2760583"/>
            <a:ext cx="6336506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Enquetes instantâneas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permitem que a audiência influencie o conteúdo, enquanto sessões de perguntas e respostas criam momentos de conexão autêntica.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9975" y="3829407"/>
            <a:ext cx="6336506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Gráficos interativos e call-to-actions estrategicamente posicionados guiam os espectadores através de jornadas específicas, transformando visualizações passivas em ações mensuráveis. 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9975" y="4898231"/>
            <a:ext cx="6336506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Gamificação com quizzes e desafios mantém a energia alta e a atenção focada.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9975" y="5667018"/>
            <a:ext cx="6336506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Moderadores dedicados gerenciam o chat ao vivo, respondendo perguntas, destacando comentários relevantes e criando um senso de comunidade entre os participantes. 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49975" y="6735842"/>
            <a:ext cx="6336506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Essa camada adicional de interação humaniza a marca e constrói relacionamentos duradouros.</a:t>
            </a:r>
            <a:endParaRPr lang="en-US" sz="14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1539" y="1476375"/>
            <a:ext cx="6336506" cy="63365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1347788"/>
            <a:ext cx="9814560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Métricas de Sucesso: Medindo o Impacto Real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966073" y="2555319"/>
            <a:ext cx="2948107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10K+</a:t>
            </a:r>
            <a:endParaRPr lang="en-US" sz="6250" dirty="0"/>
          </a:p>
        </p:txBody>
      </p:sp>
      <p:sp>
        <p:nvSpPr>
          <p:cNvPr id="4" name="Text 2"/>
          <p:cNvSpPr/>
          <p:nvPr/>
        </p:nvSpPr>
        <p:spPr>
          <a:xfrm>
            <a:off x="966073" y="3654147"/>
            <a:ext cx="2948107" cy="754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Espectadores Simultâneos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966073" y="4553902"/>
            <a:ext cx="2948107" cy="2318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Alcance médio em transmissões corporativas de grande porte com estratégias adequadas de promoção e audiência engajada.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4216003" y="2555319"/>
            <a:ext cx="2948226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85%</a:t>
            </a:r>
            <a:endParaRPr lang="en-US" sz="6250" dirty="0"/>
          </a:p>
        </p:txBody>
      </p:sp>
      <p:sp>
        <p:nvSpPr>
          <p:cNvPr id="7" name="Text 5"/>
          <p:cNvSpPr/>
          <p:nvPr/>
        </p:nvSpPr>
        <p:spPr>
          <a:xfrm>
            <a:off x="4216003" y="3654147"/>
            <a:ext cx="2948226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Taxa de Retenção</a:t>
            </a:r>
            <a:endParaRPr lang="en-US" sz="2350" dirty="0"/>
          </a:p>
        </p:txBody>
      </p:sp>
      <p:sp>
        <p:nvSpPr>
          <p:cNvPr id="8" name="Text 6"/>
          <p:cNvSpPr/>
          <p:nvPr/>
        </p:nvSpPr>
        <p:spPr>
          <a:xfrm>
            <a:off x="4216003" y="4176474"/>
            <a:ext cx="2948226" cy="2705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Percentual médio de espectadores que permanecem até o final em transmissões profissionalmente produzidas com conteúdo relevante.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466052" y="2555319"/>
            <a:ext cx="2948226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3.5x</a:t>
            </a:r>
            <a:endParaRPr lang="en-US" sz="6250" dirty="0"/>
          </a:p>
        </p:txBody>
      </p:sp>
      <p:sp>
        <p:nvSpPr>
          <p:cNvPr id="10" name="Text 8"/>
          <p:cNvSpPr/>
          <p:nvPr/>
        </p:nvSpPr>
        <p:spPr>
          <a:xfrm>
            <a:off x="7466052" y="3654147"/>
            <a:ext cx="2948226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ROI Médio</a:t>
            </a:r>
            <a:endParaRPr lang="en-US" sz="2350" dirty="0"/>
          </a:p>
        </p:txBody>
      </p:sp>
      <p:sp>
        <p:nvSpPr>
          <p:cNvPr id="11" name="Text 9"/>
          <p:cNvSpPr/>
          <p:nvPr/>
        </p:nvSpPr>
        <p:spPr>
          <a:xfrm>
            <a:off x="7466052" y="4176474"/>
            <a:ext cx="2948226" cy="2318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Retorno sobre investimento comparado a eventos presenciais, considerando economia com logística e aumento de alcance.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10716101" y="2555319"/>
            <a:ext cx="2948226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250%</a:t>
            </a:r>
            <a:endParaRPr lang="en-US" sz="6250" dirty="0"/>
          </a:p>
        </p:txBody>
      </p:sp>
      <p:sp>
        <p:nvSpPr>
          <p:cNvPr id="13" name="Text 11"/>
          <p:cNvSpPr/>
          <p:nvPr/>
        </p:nvSpPr>
        <p:spPr>
          <a:xfrm>
            <a:off x="10716101" y="3654147"/>
            <a:ext cx="2948226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Aumento de Leads</a:t>
            </a:r>
            <a:endParaRPr lang="en-US" sz="2350" dirty="0"/>
          </a:p>
        </p:txBody>
      </p:sp>
      <p:sp>
        <p:nvSpPr>
          <p:cNvPr id="14" name="Text 12"/>
          <p:cNvSpPr/>
          <p:nvPr/>
        </p:nvSpPr>
        <p:spPr>
          <a:xfrm>
            <a:off x="10716101" y="4176474"/>
            <a:ext cx="2948226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Crescimento típico na geração de leads qualificados através de transmissões ao vivo com calls-to-action estratégicos.</a:t>
            </a:r>
            <a:endParaRPr lang="en-US" sz="1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29164" y="639485"/>
            <a:ext cx="11611808" cy="58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50"/>
              </a:lnSpc>
              <a:buNone/>
            </a:pPr>
            <a:r>
              <a:rPr lang="en-US" sz="36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Casos de Uso: Transformando Comunicação Corporativa</a:t>
            </a:r>
            <a:endParaRPr lang="en-US" sz="36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64" y="1568529"/>
            <a:ext cx="6386036" cy="92916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161455" y="2729984"/>
            <a:ext cx="29035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Eventos Híbridos</a:t>
            </a:r>
            <a:endParaRPr lang="en-US" sz="2250" dirty="0"/>
          </a:p>
        </p:txBody>
      </p:sp>
      <p:sp>
        <p:nvSpPr>
          <p:cNvPr id="7" name="Text 3"/>
          <p:cNvSpPr/>
          <p:nvPr/>
        </p:nvSpPr>
        <p:spPr>
          <a:xfrm>
            <a:off x="1161455" y="3232190"/>
            <a:ext cx="5921454" cy="11147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Combinação de experiências presenciais e digitais que maximizam alcance sem sacrificar a intimidade de interações face-a-face.</a:t>
            </a:r>
            <a:endParaRPr lang="en-US" sz="180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68529"/>
            <a:ext cx="6386036" cy="92916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47491" y="2729984"/>
            <a:ext cx="29035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Webinars Educativos</a:t>
            </a:r>
            <a:endParaRPr lang="en-US" sz="2250" dirty="0"/>
          </a:p>
        </p:txBody>
      </p:sp>
      <p:sp>
        <p:nvSpPr>
          <p:cNvPr id="10" name="Text 5"/>
          <p:cNvSpPr/>
          <p:nvPr/>
        </p:nvSpPr>
        <p:spPr>
          <a:xfrm>
            <a:off x="7547491" y="3232190"/>
            <a:ext cx="5921454" cy="11147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Sessões de conhecimento que posicionam sua empresa como líder de pensamento enquanto geram leads qualificados.</a:t>
            </a:r>
            <a:endParaRPr lang="en-US" sz="180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64" y="4579263"/>
            <a:ext cx="6386036" cy="92916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161455" y="5740718"/>
            <a:ext cx="34761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Demonstrações de Produto</a:t>
            </a:r>
            <a:endParaRPr lang="en-US" sz="2250" dirty="0"/>
          </a:p>
        </p:txBody>
      </p:sp>
      <p:sp>
        <p:nvSpPr>
          <p:cNvPr id="13" name="Text 7"/>
          <p:cNvSpPr/>
          <p:nvPr/>
        </p:nvSpPr>
        <p:spPr>
          <a:xfrm>
            <a:off x="1161455" y="6242923"/>
            <a:ext cx="5921454" cy="743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Showcases interativos que permitem que prospects vejam produtos em ação e façam perguntas em tempo real.</a:t>
            </a:r>
            <a:endParaRPr lang="en-US" sz="1800" dirty="0"/>
          </a:p>
        </p:txBody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579263"/>
            <a:ext cx="6386036" cy="92916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547491" y="5740718"/>
            <a:ext cx="31965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Town Halls Corporativos</a:t>
            </a:r>
            <a:endParaRPr lang="en-US" sz="2250" dirty="0"/>
          </a:p>
        </p:txBody>
      </p:sp>
      <p:sp>
        <p:nvSpPr>
          <p:cNvPr id="16" name="Text 9"/>
          <p:cNvSpPr/>
          <p:nvPr/>
        </p:nvSpPr>
        <p:spPr>
          <a:xfrm>
            <a:off x="7547491" y="6242923"/>
            <a:ext cx="5921454" cy="11147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Comunicações internas que conectam lideranças com equipes distribuídas globalmente, fortalecendo cultura organizacional.</a:t>
            </a:r>
            <a:endParaRPr lang="en-US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Fale com especialista: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832" y="646748"/>
            <a:ext cx="6601182" cy="587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Importância da Pré-Produção</a:t>
            </a:r>
            <a:endParaRPr lang="en-US" sz="37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832" y="1852017"/>
            <a:ext cx="4088963" cy="40889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611297" y="1799153"/>
            <a:ext cx="8085773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sucesso de qualquer transmissão ao vivo começa muito antes das câmeras serem ligadas. 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5611297" y="2763560"/>
            <a:ext cx="8085773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fase de </a:t>
            </a:r>
            <a:pPr algn="l" indent="0" marL="0">
              <a:lnSpc>
                <a:spcPts val="2950"/>
              </a:lnSpc>
              <a:buNone/>
            </a:pPr>
            <a:r>
              <a:rPr lang="en-US" sz="18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pré-produção</a:t>
            </a:r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é onde estratégia se encontra com execução, onde objetivos abstratos se transformam em planos concretos e mensuráveis.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5611297" y="3727966"/>
            <a:ext cx="8085773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Um roteiro detalhado serve como a espinha dorsal da produção, mapeando cada momento, transição e ponto de interação. 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611297" y="4692372"/>
            <a:ext cx="8085773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Timing preciso garante que o conteúdo seja entregue no ritmo ideal, mantendo a audiência engajada sem sobrecarregar com informações.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5611297" y="5656778"/>
            <a:ext cx="8085773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Ensaios técnicos identificam e resolvem problemas potenciais antes que se tornem crises durante a transmissão ao vivo. 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5611297" y="6621185"/>
            <a:ext cx="8085773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Apresentadores ganham confiança, equipes técnicas afinam workflows e o resultado final é uma execução impecável que parece sem esforço.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590919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Saiba mais em: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677722"/>
            <a:ext cx="12698254" cy="19608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1668" y="661511"/>
            <a:ext cx="8084463" cy="601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Superando Desafios Técnicos Comuns</a:t>
            </a:r>
            <a:endParaRPr lang="en-US" sz="3750" dirty="0"/>
          </a:p>
        </p:txBody>
      </p:sp>
      <p:sp>
        <p:nvSpPr>
          <p:cNvPr id="3" name="Shape 1"/>
          <p:cNvSpPr/>
          <p:nvPr/>
        </p:nvSpPr>
        <p:spPr>
          <a:xfrm>
            <a:off x="961668" y="1743313"/>
            <a:ext cx="6233279" cy="2984421"/>
          </a:xfrm>
          <a:prstGeom prst="roundRect">
            <a:avLst>
              <a:gd name="adj" fmla="val 4902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31188" y="1743313"/>
            <a:ext cx="121920" cy="2984421"/>
          </a:xfrm>
          <a:prstGeom prst="roundRect">
            <a:avLst>
              <a:gd name="adj" fmla="val 29580"/>
            </a:avLst>
          </a:prstGeom>
          <a:solidFill>
            <a:srgbClr val="C49F8C"/>
          </a:solidFill>
          <a:ln/>
        </p:spPr>
      </p:sp>
      <p:sp>
        <p:nvSpPr>
          <p:cNvPr id="5" name="Text 3"/>
          <p:cNvSpPr/>
          <p:nvPr/>
        </p:nvSpPr>
        <p:spPr>
          <a:xfrm>
            <a:off x="1323975" y="2014180"/>
            <a:ext cx="3357682" cy="375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Instabilidade de Conexão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1323975" y="2534007"/>
            <a:ext cx="5600105" cy="1922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Implementação de múltiplas conexões de internet com failover automático, uso de codificadores adaptativos e testes extensivos de largura de banda antes da transmissão garantem estabilidade mesmo em condições desafiadoras.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7435334" y="1743313"/>
            <a:ext cx="6233398" cy="2984421"/>
          </a:xfrm>
          <a:prstGeom prst="roundRect">
            <a:avLst>
              <a:gd name="adj" fmla="val 4902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404854" y="1743313"/>
            <a:ext cx="121920" cy="2984421"/>
          </a:xfrm>
          <a:prstGeom prst="roundRect">
            <a:avLst>
              <a:gd name="adj" fmla="val 29580"/>
            </a:avLst>
          </a:prstGeom>
          <a:solidFill>
            <a:srgbClr val="C49F8C"/>
          </a:solidFill>
          <a:ln/>
        </p:spPr>
      </p:sp>
      <p:sp>
        <p:nvSpPr>
          <p:cNvPr id="9" name="Text 7"/>
          <p:cNvSpPr/>
          <p:nvPr/>
        </p:nvSpPr>
        <p:spPr>
          <a:xfrm>
            <a:off x="7797641" y="2014180"/>
            <a:ext cx="3005257" cy="375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Problemas de Áudio</a:t>
            </a:r>
            <a:endParaRPr lang="en-US" sz="2350" dirty="0"/>
          </a:p>
        </p:txBody>
      </p:sp>
      <p:sp>
        <p:nvSpPr>
          <p:cNvPr id="10" name="Text 8"/>
          <p:cNvSpPr/>
          <p:nvPr/>
        </p:nvSpPr>
        <p:spPr>
          <a:xfrm>
            <a:off x="7797641" y="2534007"/>
            <a:ext cx="5600224" cy="1922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Investimento em equipamentos de qualidade broadcast, testes minuciosos de níveis de áudio, uso de microfones backup e monitoramento constante durante a transmissão eliminam os problemas de áudio mais comuns.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961668" y="4968121"/>
            <a:ext cx="6233279" cy="2599849"/>
          </a:xfrm>
          <a:prstGeom prst="roundRect">
            <a:avLst>
              <a:gd name="adj" fmla="val 5627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31188" y="4968121"/>
            <a:ext cx="121920" cy="2599849"/>
          </a:xfrm>
          <a:prstGeom prst="roundRect">
            <a:avLst>
              <a:gd name="adj" fmla="val 29580"/>
            </a:avLst>
          </a:prstGeom>
          <a:solidFill>
            <a:srgbClr val="C49F8C"/>
          </a:solidFill>
          <a:ln/>
        </p:spPr>
      </p:sp>
      <p:sp>
        <p:nvSpPr>
          <p:cNvPr id="13" name="Text 11"/>
          <p:cNvSpPr/>
          <p:nvPr/>
        </p:nvSpPr>
        <p:spPr>
          <a:xfrm>
            <a:off x="1323975" y="5238988"/>
            <a:ext cx="3160395" cy="375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Iluminação Inadequada</a:t>
            </a:r>
            <a:endParaRPr lang="en-US" sz="2350" dirty="0"/>
          </a:p>
        </p:txBody>
      </p:sp>
      <p:sp>
        <p:nvSpPr>
          <p:cNvPr id="14" name="Text 12"/>
          <p:cNvSpPr/>
          <p:nvPr/>
        </p:nvSpPr>
        <p:spPr>
          <a:xfrm>
            <a:off x="1323975" y="5758815"/>
            <a:ext cx="5600105" cy="1538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Sistema de iluminação profissional portátil, análise prévia do ambiente, ajustes de white balance nas câmeras e uso de refletores e difusores criam condições ideais de iluminação em qualquer espaço.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5334" y="4968121"/>
            <a:ext cx="6233398" cy="2599849"/>
          </a:xfrm>
          <a:prstGeom prst="roundRect">
            <a:avLst>
              <a:gd name="adj" fmla="val 5627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7404854" y="4968121"/>
            <a:ext cx="121920" cy="2599849"/>
          </a:xfrm>
          <a:prstGeom prst="roundRect">
            <a:avLst>
              <a:gd name="adj" fmla="val 29580"/>
            </a:avLst>
          </a:prstGeom>
          <a:solidFill>
            <a:srgbClr val="C49F8C"/>
          </a:solidFill>
          <a:ln/>
        </p:spPr>
      </p:sp>
      <p:sp>
        <p:nvSpPr>
          <p:cNvPr id="17" name="Text 15"/>
          <p:cNvSpPr/>
          <p:nvPr/>
        </p:nvSpPr>
        <p:spPr>
          <a:xfrm>
            <a:off x="7797641" y="5238988"/>
            <a:ext cx="4174331" cy="3756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Sincronização de Áudio e Vídeo</a:t>
            </a:r>
            <a:endParaRPr lang="en-US" sz="2350" dirty="0"/>
          </a:p>
        </p:txBody>
      </p:sp>
      <p:sp>
        <p:nvSpPr>
          <p:cNvPr id="18" name="Text 16"/>
          <p:cNvSpPr/>
          <p:nvPr/>
        </p:nvSpPr>
        <p:spPr>
          <a:xfrm>
            <a:off x="7797641" y="5758815"/>
            <a:ext cx="5600224" cy="1538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Uso de codificadores profissionais, processamento de baixa latência e equipamentos de timing garantem sincronização perfeita entre áudio e vídeo, crucial para credibilidade profissional.</a:t>
            </a:r>
            <a:endParaRPr lang="en-US" sz="18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4868" y="580906"/>
            <a:ext cx="6823710" cy="528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Estratégias de Promoção Pré-Evento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44868" y="1531382"/>
            <a:ext cx="12940665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Criar uma transmissão excepcional é apenas metade da equação do sucesso. </a:t>
            </a:r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Promoção estratégica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garante que seu público-alvo saiba sobre o evento e esteja motivado a participar. 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844868" y="2444829"/>
            <a:ext cx="12940665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Campanhas multi-canal começam semanas antes do evento, construindo expectativa gradualmente.</a:t>
            </a:r>
            <a:endParaRPr lang="en-US" sz="1650" dirty="0"/>
          </a:p>
        </p:txBody>
      </p:sp>
      <p:sp>
        <p:nvSpPr>
          <p:cNvPr id="5" name="Shape 3"/>
          <p:cNvSpPr/>
          <p:nvPr/>
        </p:nvSpPr>
        <p:spPr>
          <a:xfrm>
            <a:off x="844868" y="5335667"/>
            <a:ext cx="12940665" cy="22860"/>
          </a:xfrm>
          <a:prstGeom prst="roundRect">
            <a:avLst>
              <a:gd name="adj" fmla="val 138613"/>
            </a:avLst>
          </a:prstGeom>
          <a:solidFill>
            <a:srgbClr val="504D4C"/>
          </a:solidFill>
          <a:ln/>
        </p:spPr>
      </p:sp>
      <p:sp>
        <p:nvSpPr>
          <p:cNvPr id="6" name="Shape 4"/>
          <p:cNvSpPr/>
          <p:nvPr/>
        </p:nvSpPr>
        <p:spPr>
          <a:xfrm>
            <a:off x="3342322" y="4702016"/>
            <a:ext cx="22860" cy="633651"/>
          </a:xfrm>
          <a:prstGeom prst="roundRect">
            <a:avLst>
              <a:gd name="adj" fmla="val 138613"/>
            </a:avLst>
          </a:prstGeom>
          <a:solidFill>
            <a:srgbClr val="504D4C"/>
          </a:solidFill>
          <a:ln/>
        </p:spPr>
      </p:sp>
      <p:sp>
        <p:nvSpPr>
          <p:cNvPr id="7" name="Shape 5"/>
          <p:cNvSpPr/>
          <p:nvPr/>
        </p:nvSpPr>
        <p:spPr>
          <a:xfrm>
            <a:off x="3116104" y="5098018"/>
            <a:ext cx="475298" cy="475298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8" name="Text 6"/>
          <p:cNvSpPr/>
          <p:nvPr/>
        </p:nvSpPr>
        <p:spPr>
          <a:xfrm>
            <a:off x="3195340" y="5137666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450" dirty="0"/>
          </a:p>
        </p:txBody>
      </p:sp>
      <p:sp>
        <p:nvSpPr>
          <p:cNvPr id="9" name="Text 7"/>
          <p:cNvSpPr/>
          <p:nvPr/>
        </p:nvSpPr>
        <p:spPr>
          <a:xfrm>
            <a:off x="2033468" y="3020378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 Semanas Antes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1056084" y="3477101"/>
            <a:ext cx="4595455" cy="1013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Anúncio inicial em todos os canais, criação de landing page dedicada, início de campanhas de email marketing segmentadas.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5983248" y="5335667"/>
            <a:ext cx="22860" cy="633651"/>
          </a:xfrm>
          <a:prstGeom prst="roundRect">
            <a:avLst>
              <a:gd name="adj" fmla="val 138613"/>
            </a:avLst>
          </a:prstGeom>
          <a:solidFill>
            <a:srgbClr val="504D4C"/>
          </a:solidFill>
          <a:ln/>
        </p:spPr>
      </p:sp>
      <p:sp>
        <p:nvSpPr>
          <p:cNvPr id="12" name="Shape 10"/>
          <p:cNvSpPr/>
          <p:nvPr/>
        </p:nvSpPr>
        <p:spPr>
          <a:xfrm>
            <a:off x="5757029" y="5098018"/>
            <a:ext cx="475298" cy="475298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3" name="Text 11"/>
          <p:cNvSpPr/>
          <p:nvPr/>
        </p:nvSpPr>
        <p:spPr>
          <a:xfrm>
            <a:off x="5836265" y="5137666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450" dirty="0"/>
          </a:p>
        </p:txBody>
      </p:sp>
      <p:sp>
        <p:nvSpPr>
          <p:cNvPr id="14" name="Text 12"/>
          <p:cNvSpPr/>
          <p:nvPr/>
        </p:nvSpPr>
        <p:spPr>
          <a:xfrm>
            <a:off x="4674394" y="6180534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 Semanas Antes</a:t>
            </a:r>
            <a:endParaRPr lang="en-US" sz="2050" dirty="0"/>
          </a:p>
        </p:txBody>
      </p:sp>
      <p:sp>
        <p:nvSpPr>
          <p:cNvPr id="15" name="Text 13"/>
          <p:cNvSpPr/>
          <p:nvPr/>
        </p:nvSpPr>
        <p:spPr>
          <a:xfrm>
            <a:off x="3697010" y="6637258"/>
            <a:ext cx="4595455" cy="1013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Teasers de conteúdo, entrevistas com palestrantes, posts em redes sociais, parcerias com influenciadores do setor.</a:t>
            </a:r>
            <a:endParaRPr lang="en-US" sz="1650" dirty="0"/>
          </a:p>
        </p:txBody>
      </p:sp>
      <p:sp>
        <p:nvSpPr>
          <p:cNvPr id="16" name="Shape 14"/>
          <p:cNvSpPr/>
          <p:nvPr/>
        </p:nvSpPr>
        <p:spPr>
          <a:xfrm>
            <a:off x="8624173" y="4702016"/>
            <a:ext cx="22860" cy="633651"/>
          </a:xfrm>
          <a:prstGeom prst="roundRect">
            <a:avLst>
              <a:gd name="adj" fmla="val 138613"/>
            </a:avLst>
          </a:prstGeom>
          <a:solidFill>
            <a:srgbClr val="504D4C"/>
          </a:solidFill>
          <a:ln/>
        </p:spPr>
      </p:sp>
      <p:sp>
        <p:nvSpPr>
          <p:cNvPr id="17" name="Shape 15"/>
          <p:cNvSpPr/>
          <p:nvPr/>
        </p:nvSpPr>
        <p:spPr>
          <a:xfrm>
            <a:off x="8397954" y="5098018"/>
            <a:ext cx="475298" cy="475298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8" name="Text 16"/>
          <p:cNvSpPr/>
          <p:nvPr/>
        </p:nvSpPr>
        <p:spPr>
          <a:xfrm>
            <a:off x="8477190" y="5137666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450" dirty="0"/>
          </a:p>
        </p:txBody>
      </p:sp>
      <p:sp>
        <p:nvSpPr>
          <p:cNvPr id="19" name="Text 17"/>
          <p:cNvSpPr/>
          <p:nvPr/>
        </p:nvSpPr>
        <p:spPr>
          <a:xfrm>
            <a:off x="7315319" y="3020378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 Semana Antes</a:t>
            </a:r>
            <a:endParaRPr lang="en-US" sz="2050" dirty="0"/>
          </a:p>
        </p:txBody>
      </p:sp>
      <p:sp>
        <p:nvSpPr>
          <p:cNvPr id="20" name="Text 18"/>
          <p:cNvSpPr/>
          <p:nvPr/>
        </p:nvSpPr>
        <p:spPr>
          <a:xfrm>
            <a:off x="6337935" y="3477101"/>
            <a:ext cx="4595455" cy="1013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Contagem regressiva, compartilhamento de agenda detalhada, lembretes por email, anúncios pagos intensificados.</a:t>
            </a:r>
            <a:endParaRPr lang="en-US" sz="1650" dirty="0"/>
          </a:p>
        </p:txBody>
      </p:sp>
      <p:sp>
        <p:nvSpPr>
          <p:cNvPr id="21" name="Shape 19"/>
          <p:cNvSpPr/>
          <p:nvPr/>
        </p:nvSpPr>
        <p:spPr>
          <a:xfrm>
            <a:off x="11265098" y="5335667"/>
            <a:ext cx="22860" cy="633651"/>
          </a:xfrm>
          <a:prstGeom prst="roundRect">
            <a:avLst>
              <a:gd name="adj" fmla="val 138613"/>
            </a:avLst>
          </a:prstGeom>
          <a:solidFill>
            <a:srgbClr val="504D4C"/>
          </a:solidFill>
          <a:ln/>
        </p:spPr>
      </p:sp>
      <p:sp>
        <p:nvSpPr>
          <p:cNvPr id="22" name="Shape 20"/>
          <p:cNvSpPr/>
          <p:nvPr/>
        </p:nvSpPr>
        <p:spPr>
          <a:xfrm>
            <a:off x="11038880" y="5098018"/>
            <a:ext cx="475298" cy="475298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23" name="Text 21"/>
          <p:cNvSpPr/>
          <p:nvPr/>
        </p:nvSpPr>
        <p:spPr>
          <a:xfrm>
            <a:off x="11118116" y="5137666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2450" dirty="0"/>
          </a:p>
        </p:txBody>
      </p:sp>
      <p:sp>
        <p:nvSpPr>
          <p:cNvPr id="24" name="Text 22"/>
          <p:cNvSpPr/>
          <p:nvPr/>
        </p:nvSpPr>
        <p:spPr>
          <a:xfrm>
            <a:off x="9956244" y="6180534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24 Horas Antes</a:t>
            </a:r>
            <a:endParaRPr lang="en-US" sz="2050" dirty="0"/>
          </a:p>
        </p:txBody>
      </p:sp>
      <p:sp>
        <p:nvSpPr>
          <p:cNvPr id="25" name="Text 23"/>
          <p:cNvSpPr/>
          <p:nvPr/>
        </p:nvSpPr>
        <p:spPr>
          <a:xfrm>
            <a:off x="8978860" y="6637258"/>
            <a:ext cx="4595455" cy="675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Lembretes finais, instruções de acesso, preview de conteúdo exclusivo, geração de urgência.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835" y="537805"/>
            <a:ext cx="9101257" cy="486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Revolução da Comunicação Digital em Tempo Real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777835" y="1490663"/>
            <a:ext cx="7655004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</a:t>
            </a:r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transmissão ao vivo profissional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transformou radicalmente o cenário da comunicação corporativa moderna. 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777835" y="2287667"/>
            <a:ext cx="7655004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Empresas de todos os portes descobriram que essa tecnologia oferece uma ponte direta e autêntica com suas audiências, eliminando barreiras geográficas e temporais que antes limitavam o alcance de suas mensagens.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77835" y="3395663"/>
            <a:ext cx="7655004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 o avanço exponencial da tecnologia de streaming, a qualidade das transmissões atingiu patamares impressionantes. 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77835" y="4192667"/>
            <a:ext cx="7655004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Imagens em alta definição, áudio cristalino e interfaces interativas criam experiências imersivas que rivalizam com produções televisivas tradicionais. 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77835" y="4989671"/>
            <a:ext cx="7655004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resultado é uma forma de comunicação que não apenas informa, mas engaja, inspira e conecta.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777835" y="5786676"/>
            <a:ext cx="7655004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Plataformas modernas de transmissão ao vivo permitem interação bidirecional em tempo real, transformando espectadores passivos em participantes ativos. 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777835" y="6583680"/>
            <a:ext cx="7655004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Comentários instantâneos, enquetes ao vivo e sessões de perguntas e respostas criam um diálogo dinâmico entre marcas e seus públicos, fortalecendo relacionamentos e construindo comunidades engajadas.</a:t>
            </a:r>
            <a:endParaRPr lang="en-US" sz="15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4805" y="1534358"/>
            <a:ext cx="4945261" cy="494526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641" y="661868"/>
            <a:ext cx="8270319" cy="466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Conteúdo Pós-Transmissão: Maximizando o Valor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746641" y="1576507"/>
            <a:ext cx="7700129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fim da transmissão ao vivo não marca o fim do valor do conteúdo. Na verdade, representa o início de uma segunda onda de oportunidades. 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46641" y="2341721"/>
            <a:ext cx="7700129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Reaproveitamento estratégico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transforma uma única transmissão em dezenas de assets de marketing.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746641" y="3106936"/>
            <a:ext cx="7700129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gravação completa torna-se conteúdo on-demand disponível para aqueles que não puderam assistir ao vivo. 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746641" y="3872151"/>
            <a:ext cx="7700129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Clips editados de highlights criam conteúdo snackable perfeito para redes sociais, gerando engajamento contínuo por semanas.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746641" y="4637365"/>
            <a:ext cx="7700129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Transcrições são transformadas em blog posts otimizados para SEO, e-books aprofundados e recursos educacionais. 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746641" y="5402580"/>
            <a:ext cx="7700129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Citações impactantes tornam-se graphics para Instagram e LinkedIn. 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46641" y="5869186"/>
            <a:ext cx="7700129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Cada minuto de transmissão pode gerar horas de conteúdo adicional.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46641" y="6335792"/>
            <a:ext cx="7700129" cy="5972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Análises detalhadas de métricas informam futuras estratégias, identificando momentos de maior engajamento, drop-offs e oportunidades de melhoria. 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46641" y="7101007"/>
            <a:ext cx="7700129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ciclo de aprendizado contínuo garante que cada transmissão seja melhor que a anterior.</a:t>
            </a:r>
            <a:endParaRPr lang="en-US" sz="14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9685" y="1618417"/>
            <a:ext cx="4981575" cy="4981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826889"/>
            <a:ext cx="12698254" cy="1207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Construindo Audiências Fiéis Através de Transmissões Regulares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1325523" y="2710696"/>
            <a:ext cx="3405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Programação Consistente</a:t>
            </a:r>
            <a:endParaRPr lang="en-US" sz="2350" dirty="0"/>
          </a:p>
        </p:txBody>
      </p:sp>
      <p:sp>
        <p:nvSpPr>
          <p:cNvPr id="4" name="Text 2"/>
          <p:cNvSpPr/>
          <p:nvPr/>
        </p:nvSpPr>
        <p:spPr>
          <a:xfrm>
            <a:off x="966073" y="3233023"/>
            <a:ext cx="3764637" cy="1545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Estabeleça um calendário regular de transmissões que sua audiência possa antecipar e incorporar em suas rotinas.</a:t>
            </a:r>
            <a:endParaRPr lang="en-US" sz="1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93018" y="2737842"/>
            <a:ext cx="4444365" cy="444436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06" y="3461445"/>
            <a:ext cx="361355" cy="45172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9690" y="2517458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Conteúdo de Valor</a:t>
            </a:r>
            <a:endParaRPr lang="en-US" sz="2350" dirty="0"/>
          </a:p>
        </p:txBody>
      </p:sp>
      <p:sp>
        <p:nvSpPr>
          <p:cNvPr id="8" name="Text 4"/>
          <p:cNvSpPr/>
          <p:nvPr/>
        </p:nvSpPr>
        <p:spPr>
          <a:xfrm>
            <a:off x="9899690" y="3039785"/>
            <a:ext cx="3764637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Ofereça insights únicos, informações exclusivas e conhecimento prático que justifique o investimento de tempo da audiência.</a:t>
            </a:r>
            <a:endParaRPr lang="en-US" sz="1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018" y="2737842"/>
            <a:ext cx="4444365" cy="444436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063" y="3839587"/>
            <a:ext cx="361355" cy="4517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9690" y="5334476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Comunidade Ativa</a:t>
            </a:r>
            <a:endParaRPr lang="en-US" sz="2350" dirty="0"/>
          </a:p>
        </p:txBody>
      </p:sp>
      <p:sp>
        <p:nvSpPr>
          <p:cNvPr id="12" name="Text 6"/>
          <p:cNvSpPr/>
          <p:nvPr/>
        </p:nvSpPr>
        <p:spPr>
          <a:xfrm>
            <a:off x="9899690" y="5856803"/>
            <a:ext cx="3764637" cy="1545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Cultive um senso de pertencimento através de interações regulares, reconhecimento de participantes e criação de tradições.</a:t>
            </a:r>
            <a:endParaRPr lang="en-US" sz="1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018" y="2737842"/>
            <a:ext cx="4444365" cy="444436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920" y="6006644"/>
            <a:ext cx="361355" cy="45172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711523" y="5334476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Evolução Contínua</a:t>
            </a:r>
            <a:endParaRPr lang="en-US" sz="2350" dirty="0"/>
          </a:p>
        </p:txBody>
      </p:sp>
      <p:sp>
        <p:nvSpPr>
          <p:cNvPr id="16" name="Text 8"/>
          <p:cNvSpPr/>
          <p:nvPr/>
        </p:nvSpPr>
        <p:spPr>
          <a:xfrm>
            <a:off x="966073" y="5856803"/>
            <a:ext cx="3764637" cy="1545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Escute feedback, implemente melhorias e demonstre que a opinião da audiência molda ativamente o conteúdo futuro.</a:t>
            </a:r>
            <a:endParaRPr lang="en-US" sz="1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3018" y="2737842"/>
            <a:ext cx="4444365" cy="444436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64" y="5628501"/>
            <a:ext cx="361355" cy="45172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590919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Saiba mais: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677722"/>
            <a:ext cx="12698254" cy="19608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9269" y="650081"/>
            <a:ext cx="8746688" cy="512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Integração com Estratégias de Marketing Digital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819269" y="1571744"/>
            <a:ext cx="12991862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Transmissões ao vivo não existem em isolamento - elas são componentes poderosos de uma estratégia de marketing digital integrada. 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19269" y="2129790"/>
            <a:ext cx="12991862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Sinergia entre canais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multiplica o impacto de cada iniciativa, criando um ecossistema de marketing coeso e eficaz.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481382" y="3120985"/>
            <a:ext cx="256020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Email Marketing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819269" y="3563779"/>
            <a:ext cx="4222313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Nutrir leads antes e depois com sequências automatizadas que contextualizam e amplificam mensagens da transmissão.</a:t>
            </a:r>
            <a:endParaRPr lang="en-US" sz="16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1582" y="2860119"/>
            <a:ext cx="4547116" cy="4547116"/>
          </a:xfrm>
          <a:prstGeom prst="rect">
            <a:avLst/>
          </a:prstGeom>
        </p:spPr>
      </p:pic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754" y="4265414"/>
            <a:ext cx="288012" cy="3599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588698" y="2687836"/>
            <a:ext cx="256020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Redes Sociais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9588698" y="3130629"/>
            <a:ext cx="4222433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Amplificar alcance através de posts coordenados, stories engajantes e conteúdo exclusivo nos bastidores.</a:t>
            </a:r>
            <a:endParaRPr lang="en-US" sz="160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582" y="2860119"/>
            <a:ext cx="4547116" cy="4547116"/>
          </a:xfrm>
          <a:prstGeom prst="rect">
            <a:avLst/>
          </a:prstGeom>
        </p:spPr>
      </p:pic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846" y="3840004"/>
            <a:ext cx="288012" cy="35992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998273" y="4420791"/>
            <a:ext cx="256020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SEO e Conteúdo</a:t>
            </a:r>
            <a:endParaRPr lang="en-US" sz="2000" dirty="0"/>
          </a:p>
        </p:txBody>
      </p:sp>
      <p:sp>
        <p:nvSpPr>
          <p:cNvPr id="14" name="Text 8"/>
          <p:cNvSpPr/>
          <p:nvPr/>
        </p:nvSpPr>
        <p:spPr>
          <a:xfrm>
            <a:off x="9998273" y="4863584"/>
            <a:ext cx="3812858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Transformar transmissões em artigos otimizados que dirigem tráfego orgânico contínuo meses após o evento.</a:t>
            </a:r>
            <a:endParaRPr lang="en-US" sz="16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582" y="2860119"/>
            <a:ext cx="4547116" cy="4547116"/>
          </a:xfrm>
          <a:prstGeom prst="rect">
            <a:avLst/>
          </a:prstGeom>
        </p:spPr>
      </p:pic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1876" y="4953595"/>
            <a:ext cx="288012" cy="359926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588698" y="6153745"/>
            <a:ext cx="256020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Mídia Paga</a:t>
            </a:r>
            <a:endParaRPr lang="en-US" sz="2000" dirty="0"/>
          </a:p>
        </p:txBody>
      </p:sp>
      <p:sp>
        <p:nvSpPr>
          <p:cNvPr id="18" name="Text 10"/>
          <p:cNvSpPr/>
          <p:nvPr/>
        </p:nvSpPr>
        <p:spPr>
          <a:xfrm>
            <a:off x="9588698" y="6596539"/>
            <a:ext cx="4222433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Impulsionar registros com campanhas segmentadas e retargeting de participantes para nurturing adicional.</a:t>
            </a:r>
            <a:endParaRPr lang="en-US" sz="1600" dirty="0"/>
          </a:p>
        </p:txBody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1582" y="2860119"/>
            <a:ext cx="4547116" cy="4547116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846" y="6067187"/>
            <a:ext cx="288012" cy="359926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2481382" y="5720477"/>
            <a:ext cx="2560201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CRM e Automação</a:t>
            </a:r>
            <a:endParaRPr lang="en-US" sz="2000" dirty="0"/>
          </a:p>
        </p:txBody>
      </p:sp>
      <p:sp>
        <p:nvSpPr>
          <p:cNvPr id="22" name="Text 12"/>
          <p:cNvSpPr/>
          <p:nvPr/>
        </p:nvSpPr>
        <p:spPr>
          <a:xfrm>
            <a:off x="819269" y="6163270"/>
            <a:ext cx="4222313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Capturar dados de participação e integrar com workflows de vendas para follow-up personalizado.</a:t>
            </a:r>
            <a:endParaRPr lang="en-US" sz="1600" dirty="0"/>
          </a:p>
        </p:txBody>
      </p:sp>
      <p:pic>
        <p:nvPicPr>
          <p:cNvPr id="23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1582" y="2860119"/>
            <a:ext cx="4547116" cy="4547116"/>
          </a:xfrm>
          <a:prstGeom prst="rect">
            <a:avLst/>
          </a:prstGeom>
        </p:spPr>
      </p:pic>
      <p:pic>
        <p:nvPicPr>
          <p:cNvPr id="24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754" y="5641777"/>
            <a:ext cx="288012" cy="35992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122" y="539472"/>
            <a:ext cx="7775019" cy="4888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Personalização: Criando Experiências Únicas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122" y="1541502"/>
            <a:ext cx="5617369" cy="561736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84075" y="1517094"/>
            <a:ext cx="2933224" cy="366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Adaptação ao Público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884075" y="2079308"/>
            <a:ext cx="6971705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era da comunicação one-size-fits-all acabou. 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884075" y="2568059"/>
            <a:ext cx="6971705" cy="938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Personalização sofisticada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permite que diferentes segmentos da sua audiência recebam experiências customizadas durante a mesma transmissão ao vivo.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884075" y="3682365"/>
            <a:ext cx="6971705" cy="938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Tecnologias de segmentação identificam características dos espectadores - localização, indústria, cargo, histórico de engajamento - e adaptam calls-to-action, ofertas e até certos elementos de conteúdo em tempo real.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884075" y="4796671"/>
            <a:ext cx="6971705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Múltiplas streams simultâneas podem oferecer versões especializadas do mesmo evento: 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884075" y="5598200"/>
            <a:ext cx="6971705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Uma track técnico para especialistas, outra executiva para tomadores de decisão, e uma introdutória para newcomers ao assunto.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884075" y="6399728"/>
            <a:ext cx="6971705" cy="625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Legendas em múltiplos idiomas, tradução simultânea e conteúdo culturalmente adaptado expandem o alcance global enquanto mantêm a relevância local. 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6884075" y="7201257"/>
            <a:ext cx="6971705" cy="312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tecnologia permite escala sem sacrificar personalização.</a:t>
            </a:r>
            <a:endParaRPr lang="en-US" sz="15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786170"/>
            <a:ext cx="8080177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Monetização de Transmissões ao Vivo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966073" y="1872972"/>
            <a:ext cx="4071699" cy="5570458"/>
          </a:xfrm>
          <a:prstGeom prst="roundRect">
            <a:avLst>
              <a:gd name="adj" fmla="val 890"/>
            </a:avLst>
          </a:prstGeom>
          <a:solidFill>
            <a:srgbClr val="373433"/>
          </a:solidFill>
          <a:ln/>
        </p:spPr>
      </p:sp>
      <p:sp>
        <p:nvSpPr>
          <p:cNvPr id="4" name="Text 2"/>
          <p:cNvSpPr/>
          <p:nvPr/>
        </p:nvSpPr>
        <p:spPr>
          <a:xfrm>
            <a:off x="1207532" y="2114431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Modelo de Ingressos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207532" y="2636758"/>
            <a:ext cx="3588782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Venda acesso pago para eventos premium, webinars especializados ou masterclasses exclusivas, criando receita direta enquanto qualifica a audiência.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207532" y="4714042"/>
            <a:ext cx="3588782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Preços diferenciados por nível de acesso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207532" y="5571530"/>
            <a:ext cx="3588782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Early bird e promoções estratégicas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207532" y="6429018"/>
            <a:ext cx="3588782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Pacotes corporativos para grupos</a:t>
            </a:r>
            <a:endParaRPr lang="en-US" sz="1900" dirty="0"/>
          </a:p>
        </p:txBody>
      </p:sp>
      <p:sp>
        <p:nvSpPr>
          <p:cNvPr id="9" name="Shape 7"/>
          <p:cNvSpPr/>
          <p:nvPr/>
        </p:nvSpPr>
        <p:spPr>
          <a:xfrm>
            <a:off x="5279231" y="1872972"/>
            <a:ext cx="4071818" cy="5570458"/>
          </a:xfrm>
          <a:prstGeom prst="roundRect">
            <a:avLst>
              <a:gd name="adj" fmla="val 890"/>
            </a:avLst>
          </a:prstGeom>
          <a:solidFill>
            <a:srgbClr val="373433"/>
          </a:solidFill>
          <a:ln/>
        </p:spPr>
      </p:sp>
      <p:sp>
        <p:nvSpPr>
          <p:cNvPr id="10" name="Text 8"/>
          <p:cNvSpPr/>
          <p:nvPr/>
        </p:nvSpPr>
        <p:spPr>
          <a:xfrm>
            <a:off x="5520690" y="2114431"/>
            <a:ext cx="3311604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Patrocínios Corporativos</a:t>
            </a:r>
            <a:endParaRPr lang="en-US" sz="2350" dirty="0"/>
          </a:p>
        </p:txBody>
      </p:sp>
      <p:sp>
        <p:nvSpPr>
          <p:cNvPr id="11" name="Text 9"/>
          <p:cNvSpPr/>
          <p:nvPr/>
        </p:nvSpPr>
        <p:spPr>
          <a:xfrm>
            <a:off x="5520690" y="2636758"/>
            <a:ext cx="3588901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Ofereça oportunidades de branding para parceiros através de placement estratégico, segmentos patrocinados e co-marketing de conteúdo.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5520690" y="4714042"/>
            <a:ext cx="3588901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Logos e menções durante transmissão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5520690" y="5571530"/>
            <a:ext cx="3588901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Produtos ou demos destacados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520690" y="6429018"/>
            <a:ext cx="3588901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Acesso a dados de audiência</a:t>
            </a:r>
            <a:endParaRPr lang="en-US" sz="1900" dirty="0"/>
          </a:p>
        </p:txBody>
      </p:sp>
      <p:sp>
        <p:nvSpPr>
          <p:cNvPr id="15" name="Shape 13"/>
          <p:cNvSpPr/>
          <p:nvPr/>
        </p:nvSpPr>
        <p:spPr>
          <a:xfrm>
            <a:off x="9592508" y="1872972"/>
            <a:ext cx="4071818" cy="5570458"/>
          </a:xfrm>
          <a:prstGeom prst="roundRect">
            <a:avLst>
              <a:gd name="adj" fmla="val 890"/>
            </a:avLst>
          </a:prstGeom>
          <a:solidFill>
            <a:srgbClr val="373433"/>
          </a:solidFill>
          <a:ln/>
        </p:spPr>
      </p:sp>
      <p:sp>
        <p:nvSpPr>
          <p:cNvPr id="16" name="Text 14"/>
          <p:cNvSpPr/>
          <p:nvPr/>
        </p:nvSpPr>
        <p:spPr>
          <a:xfrm>
            <a:off x="9833967" y="2114431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Lead Generation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9833967" y="2636758"/>
            <a:ext cx="3588901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Use transmissões gratuitas como ímãs de leads poderosos, capturando informações de contato qualificadas para nutrir através do funil de vendas.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9833967" y="4714042"/>
            <a:ext cx="3588901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Formulários de registro obrigatórios</a:t>
            </a:r>
            <a:endParaRPr lang="en-US" sz="1900" dirty="0"/>
          </a:p>
        </p:txBody>
      </p:sp>
      <p:sp>
        <p:nvSpPr>
          <p:cNvPr id="19" name="Text 17"/>
          <p:cNvSpPr/>
          <p:nvPr/>
        </p:nvSpPr>
        <p:spPr>
          <a:xfrm>
            <a:off x="9833967" y="5571530"/>
            <a:ext cx="3588901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Conteúdo adicional gated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33967" y="6042541"/>
            <a:ext cx="3588901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Integração direta com CRM</a:t>
            </a:r>
            <a:endParaRPr lang="en-US" sz="1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2727" y="593169"/>
            <a:ext cx="8790623" cy="539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Acessibilidade: Incluindo Todas as Audiências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862727" y="1563648"/>
            <a:ext cx="12904946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Transmissões verdadeiramente profissionais são inclusivas por design. 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862727" y="2151459"/>
            <a:ext cx="12904946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Recursos de acessibilidade</a:t>
            </a:r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não são reflexões posteriores, mas componentes integrais que expandem o alcance e demonstram responsabilidade social corporativa.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862727" y="3084433"/>
            <a:ext cx="215622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01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862727" y="3420428"/>
            <a:ext cx="6344603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7" name="Text 5"/>
          <p:cNvSpPr/>
          <p:nvPr/>
        </p:nvSpPr>
        <p:spPr>
          <a:xfrm>
            <a:off x="862727" y="3589139"/>
            <a:ext cx="3055977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Legendas em Tempo Real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862727" y="4055388"/>
            <a:ext cx="6344603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Closed captions sincronizados beneficiam pessoas com deficiência auditiva, não-nativos do idioma e aqueles assistindo em ambientes barulhentos.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7422952" y="3084433"/>
            <a:ext cx="215622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02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7422952" y="3420428"/>
            <a:ext cx="6344722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1" name="Text 9"/>
          <p:cNvSpPr/>
          <p:nvPr/>
        </p:nvSpPr>
        <p:spPr>
          <a:xfrm>
            <a:off x="7422952" y="3589139"/>
            <a:ext cx="2878455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Interpretação em Libras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7422952" y="4055388"/>
            <a:ext cx="6344722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Janela dedicada com intérprete de língua de sinais garante acessibilidade completa para a comunidade surda.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862727" y="5468183"/>
            <a:ext cx="215622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03</a:t>
            </a:r>
            <a:endParaRPr lang="en-US" sz="1650" dirty="0"/>
          </a:p>
        </p:txBody>
      </p:sp>
      <p:sp>
        <p:nvSpPr>
          <p:cNvPr id="14" name="Shape 12"/>
          <p:cNvSpPr/>
          <p:nvPr/>
        </p:nvSpPr>
        <p:spPr>
          <a:xfrm>
            <a:off x="862727" y="5804178"/>
            <a:ext cx="6344603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5" name="Text 13"/>
          <p:cNvSpPr/>
          <p:nvPr/>
        </p:nvSpPr>
        <p:spPr>
          <a:xfrm>
            <a:off x="862727" y="5972889"/>
            <a:ext cx="2696051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Audiodescrição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862727" y="6439138"/>
            <a:ext cx="6344603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Narração descritiva de elementos visuais importantes auxilia espectadores com deficiência visual a acompanhar plenamente o conteúdo.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7422952" y="5468183"/>
            <a:ext cx="215622" cy="269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04</a:t>
            </a:r>
            <a:endParaRPr lang="en-US" sz="1650" dirty="0"/>
          </a:p>
        </p:txBody>
      </p:sp>
      <p:sp>
        <p:nvSpPr>
          <p:cNvPr id="18" name="Shape 16"/>
          <p:cNvSpPr/>
          <p:nvPr/>
        </p:nvSpPr>
        <p:spPr>
          <a:xfrm>
            <a:off x="7422952" y="5804178"/>
            <a:ext cx="6344722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9" name="Text 17"/>
          <p:cNvSpPr/>
          <p:nvPr/>
        </p:nvSpPr>
        <p:spPr>
          <a:xfrm>
            <a:off x="7422952" y="5972889"/>
            <a:ext cx="2888218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Contraste e Legibilidade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7422952" y="6439138"/>
            <a:ext cx="6344722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Gráficos e textos com alto contraste, fontes grandes e design limpo facilitam visualização para pessoas com baixa visão.</a:t>
            </a:r>
            <a:endParaRPr lang="en-US" sz="16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121" y="534233"/>
            <a:ext cx="9547146" cy="4857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Segurança e Privacidade em Transmissões Corporativas</a:t>
            </a:r>
            <a:endParaRPr lang="en-US" sz="3050" dirty="0"/>
          </a:p>
        </p:txBody>
      </p:sp>
      <p:sp>
        <p:nvSpPr>
          <p:cNvPr id="3" name="Text 1"/>
          <p:cNvSpPr/>
          <p:nvPr/>
        </p:nvSpPr>
        <p:spPr>
          <a:xfrm>
            <a:off x="777121" y="1505545"/>
            <a:ext cx="3956804" cy="364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Proteção de Conteúdo Sensível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777121" y="2064067"/>
            <a:ext cx="6301026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Transmissões corporativas frequentemente envolvem informações confidenciais, estratégias proprietárias e dados sensíveis. 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77121" y="2860596"/>
            <a:ext cx="6301026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Segurança robusta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é essencial para proteger ativos intelectuais e manter conformidade regulatória.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77121" y="3657124"/>
            <a:ext cx="6301026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Autenticação de múltiplos fatores garante que apenas participantes autorizados acessem transmissões privadas. 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777121" y="4453652"/>
            <a:ext cx="6301026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Criptografia end-to-end protege o stream contra interceptação, enquanto controles de gravação previnem distribuição não autorizada.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777121" y="5250180"/>
            <a:ext cx="6301026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Watermarking dinâmico insere identificadores únicos em cada stream individual, permitindo rastreamento de vazamentos se ocorrerem. 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777121" y="6046708"/>
            <a:ext cx="6301026" cy="621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Geofencing restringe acesso baseado em localização quando necessário para conformidade legal.</a:t>
            </a:r>
            <a:endParaRPr lang="en-US" sz="150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9873" y="1529834"/>
            <a:ext cx="6301026" cy="63010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Saiba mais: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12271296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TRANSMISSÃO AO VIVO PROFISSIONAL: SAIBA MAIS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858322"/>
            <a:ext cx="11038284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Transmissões Híbridas: O Melhor dos Dois Mundos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966073" y="1945124"/>
            <a:ext cx="4071699" cy="3723203"/>
          </a:xfrm>
          <a:prstGeom prst="roundRect">
            <a:avLst>
              <a:gd name="adj" fmla="val 973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6553" y="1975604"/>
            <a:ext cx="4010739" cy="724614"/>
          </a:xfrm>
          <a:prstGeom prst="rect">
            <a:avLst/>
          </a:prstGeom>
          <a:solidFill>
            <a:srgbClr val="37343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0710" y="2111454"/>
            <a:ext cx="362307" cy="45279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38012" y="2941677"/>
            <a:ext cx="302680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Experiência Presencial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1238012" y="3464004"/>
            <a:ext cx="3527822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Networking face-a-face, energia de multidão, interações espontâneas e experiências sensoriais completas que criam memórias duradouras.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5279231" y="1945124"/>
            <a:ext cx="4071818" cy="3723203"/>
          </a:xfrm>
          <a:prstGeom prst="roundRect">
            <a:avLst>
              <a:gd name="adj" fmla="val 973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309711" y="1975604"/>
            <a:ext cx="4010858" cy="724614"/>
          </a:xfrm>
          <a:prstGeom prst="rect">
            <a:avLst/>
          </a:prstGeom>
          <a:solidFill>
            <a:srgbClr val="373433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87" y="2111454"/>
            <a:ext cx="362307" cy="45279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551170" y="2941677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Alcance Digital</a:t>
            </a:r>
            <a:endParaRPr lang="en-US" sz="2350" dirty="0"/>
          </a:p>
        </p:txBody>
      </p:sp>
      <p:sp>
        <p:nvSpPr>
          <p:cNvPr id="12" name="Text 8"/>
          <p:cNvSpPr/>
          <p:nvPr/>
        </p:nvSpPr>
        <p:spPr>
          <a:xfrm>
            <a:off x="5551170" y="3464004"/>
            <a:ext cx="3527941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Participação global sem limitações geográficas, custos reduzidos para participantes, acessibilidade aumentada e capacidade ilimitada.</a:t>
            </a:r>
            <a:endParaRPr lang="en-US" sz="1900" dirty="0"/>
          </a:p>
        </p:txBody>
      </p:sp>
      <p:sp>
        <p:nvSpPr>
          <p:cNvPr id="13" name="Shape 9"/>
          <p:cNvSpPr/>
          <p:nvPr/>
        </p:nvSpPr>
        <p:spPr>
          <a:xfrm>
            <a:off x="9592508" y="1945124"/>
            <a:ext cx="4071818" cy="3723203"/>
          </a:xfrm>
          <a:prstGeom prst="roundRect">
            <a:avLst>
              <a:gd name="adj" fmla="val 973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22988" y="1975604"/>
            <a:ext cx="4010858" cy="724614"/>
          </a:xfrm>
          <a:prstGeom prst="rect">
            <a:avLst/>
          </a:prstGeom>
          <a:solidFill>
            <a:srgbClr val="373433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264" y="2111454"/>
            <a:ext cx="362307" cy="452795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4447" y="2941677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Integração Perfeita</a:t>
            </a:r>
            <a:endParaRPr lang="en-US" sz="2350" dirty="0"/>
          </a:p>
        </p:txBody>
      </p:sp>
      <p:sp>
        <p:nvSpPr>
          <p:cNvPr id="17" name="Text 12"/>
          <p:cNvSpPr/>
          <p:nvPr/>
        </p:nvSpPr>
        <p:spPr>
          <a:xfrm>
            <a:off x="9864447" y="3464004"/>
            <a:ext cx="3527941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Tecnologia que conecta audiências presenciais e remotas, permitindo interação cruzada, Q&amp;As unificados e experiência compartilhada.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966073" y="5940028"/>
            <a:ext cx="12698254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Eventos híbridos representam a evolução natural da comunicação corporativa, combinando o melhor das experiências presenciais com a escalabilidade e flexibilidade do digital. </a:t>
            </a:r>
            <a:endParaRPr lang="en-US" sz="1900" dirty="0"/>
          </a:p>
        </p:txBody>
      </p:sp>
      <p:sp>
        <p:nvSpPr>
          <p:cNvPr id="19" name="Text 14"/>
          <p:cNvSpPr/>
          <p:nvPr/>
        </p:nvSpPr>
        <p:spPr>
          <a:xfrm>
            <a:off x="966073" y="6984683"/>
            <a:ext cx="12698254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Investimento adequado em tecnologia garante que nenhuma audiência seja tratada como secundária.</a:t>
            </a:r>
            <a:endParaRPr lang="en-US" sz="19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0832" y="648533"/>
            <a:ext cx="10905292" cy="587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Psicologia do Espectador: Mantendo Atenção Online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940832" y="1706880"/>
            <a:ext cx="12748736" cy="376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atenção online é o recurso mais escasso no ambiente digital. 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940832" y="2347793"/>
            <a:ext cx="12748736" cy="752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Compreender </a:t>
            </a:r>
            <a:pPr algn="l" indent="0" marL="0">
              <a:lnSpc>
                <a:spcPts val="2950"/>
              </a:lnSpc>
              <a:buNone/>
            </a:pPr>
            <a:r>
              <a:rPr lang="en-US" sz="18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psicologia cognitiva</a:t>
            </a:r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e aplicar princípios científicos à estruturação de conteúdo é essencial para manter espectadores engajados do início ao fim.</a:t>
            </a:r>
            <a:endParaRPr lang="en-US" sz="1850" dirty="0"/>
          </a:p>
        </p:txBody>
      </p:sp>
      <p:sp>
        <p:nvSpPr>
          <p:cNvPr id="5" name="Shape 3"/>
          <p:cNvSpPr/>
          <p:nvPr/>
        </p:nvSpPr>
        <p:spPr>
          <a:xfrm>
            <a:off x="940832" y="3365063"/>
            <a:ext cx="12748736" cy="4216003"/>
          </a:xfrm>
          <a:prstGeom prst="roundRect">
            <a:avLst>
              <a:gd name="adj" fmla="val 837"/>
            </a:avLst>
          </a:prstGeom>
          <a:solidFill>
            <a:srgbClr val="373433"/>
          </a:solidFill>
          <a:ln/>
        </p:spPr>
      </p:sp>
      <p:sp>
        <p:nvSpPr>
          <p:cNvPr id="6" name="Shape 4"/>
          <p:cNvSpPr/>
          <p:nvPr/>
        </p:nvSpPr>
        <p:spPr>
          <a:xfrm>
            <a:off x="940832" y="3365063"/>
            <a:ext cx="6374368" cy="2108002"/>
          </a:xfrm>
          <a:prstGeom prst="roundRect">
            <a:avLst>
              <a:gd name="adj" fmla="val 1674"/>
            </a:avLst>
          </a:prstGeom>
          <a:solidFill>
            <a:srgbClr val="373433"/>
          </a:solidFill>
          <a:ln/>
        </p:spPr>
      </p:sp>
      <p:sp>
        <p:nvSpPr>
          <p:cNvPr id="7" name="Text 5"/>
          <p:cNvSpPr/>
          <p:nvPr/>
        </p:nvSpPr>
        <p:spPr>
          <a:xfrm>
            <a:off x="1175980" y="3600212"/>
            <a:ext cx="2940248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Primeiros 8 Segundos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1175980" y="4108847"/>
            <a:ext cx="5904071" cy="1129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Janela crítica para capturar atenção com abertura impactante, promessa clara de valor e visual atraente que justifica continuar assistindo.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7315200" y="3365063"/>
            <a:ext cx="6374368" cy="2108002"/>
          </a:xfrm>
          <a:prstGeom prst="rect">
            <a:avLst/>
          </a:prstGeom>
          <a:solidFill>
            <a:srgbClr val="373433"/>
          </a:solidFill>
          <a:ln/>
        </p:spPr>
      </p:sp>
      <p:sp>
        <p:nvSpPr>
          <p:cNvPr id="10" name="Shape 8"/>
          <p:cNvSpPr/>
          <p:nvPr/>
        </p:nvSpPr>
        <p:spPr>
          <a:xfrm>
            <a:off x="7315200" y="3365063"/>
            <a:ext cx="30480" cy="2108002"/>
          </a:xfrm>
          <a:prstGeom prst="roundRect">
            <a:avLst>
              <a:gd name="adj" fmla="val 115759"/>
            </a:avLst>
          </a:prstGeom>
          <a:solidFill>
            <a:srgbClr val="504D4C"/>
          </a:solidFill>
          <a:ln/>
        </p:spPr>
      </p:sp>
      <p:sp>
        <p:nvSpPr>
          <p:cNvPr id="11" name="Text 9"/>
          <p:cNvSpPr/>
          <p:nvPr/>
        </p:nvSpPr>
        <p:spPr>
          <a:xfrm>
            <a:off x="7550348" y="3600212"/>
            <a:ext cx="2940248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Variação de Ritmo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7550348" y="4108847"/>
            <a:ext cx="5904071" cy="1129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Alterna entre segmentos mais densos e momentos leves, mudanças visuais frequentes e transições que renovam atenção periodicamente.</a:t>
            </a:r>
            <a:endParaRPr lang="en-US" sz="1850" dirty="0"/>
          </a:p>
        </p:txBody>
      </p:sp>
      <p:sp>
        <p:nvSpPr>
          <p:cNvPr id="13" name="Shape 11"/>
          <p:cNvSpPr/>
          <p:nvPr/>
        </p:nvSpPr>
        <p:spPr>
          <a:xfrm>
            <a:off x="940832" y="5473065"/>
            <a:ext cx="6374368" cy="2108002"/>
          </a:xfrm>
          <a:prstGeom prst="rect">
            <a:avLst/>
          </a:prstGeom>
          <a:solidFill>
            <a:srgbClr val="373433"/>
          </a:solidFill>
          <a:ln/>
        </p:spPr>
      </p:sp>
      <p:sp>
        <p:nvSpPr>
          <p:cNvPr id="14" name="Shape 12"/>
          <p:cNvSpPr/>
          <p:nvPr/>
        </p:nvSpPr>
        <p:spPr>
          <a:xfrm>
            <a:off x="940832" y="5473065"/>
            <a:ext cx="6374368" cy="30480"/>
          </a:xfrm>
          <a:prstGeom prst="roundRect">
            <a:avLst>
              <a:gd name="adj" fmla="val 115759"/>
            </a:avLst>
          </a:prstGeom>
          <a:solidFill>
            <a:srgbClr val="504D4C"/>
          </a:solidFill>
          <a:ln/>
        </p:spPr>
      </p:sp>
      <p:sp>
        <p:nvSpPr>
          <p:cNvPr id="15" name="Text 13"/>
          <p:cNvSpPr/>
          <p:nvPr/>
        </p:nvSpPr>
        <p:spPr>
          <a:xfrm>
            <a:off x="1175980" y="5708213"/>
            <a:ext cx="2940248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Interação Regular</a:t>
            </a:r>
            <a:endParaRPr lang="en-US" sz="2300" dirty="0"/>
          </a:p>
        </p:txBody>
      </p:sp>
      <p:sp>
        <p:nvSpPr>
          <p:cNvPr id="16" name="Text 14"/>
          <p:cNvSpPr/>
          <p:nvPr/>
        </p:nvSpPr>
        <p:spPr>
          <a:xfrm>
            <a:off x="1175980" y="6216848"/>
            <a:ext cx="5904071" cy="1129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Enquetes, perguntas diretas e calls-to-action a cada 7-10 minutos transformam espectadores passivos em participantes ativos.</a:t>
            </a:r>
            <a:endParaRPr lang="en-US" sz="1850" dirty="0"/>
          </a:p>
        </p:txBody>
      </p:sp>
      <p:sp>
        <p:nvSpPr>
          <p:cNvPr id="17" name="Shape 15"/>
          <p:cNvSpPr/>
          <p:nvPr/>
        </p:nvSpPr>
        <p:spPr>
          <a:xfrm>
            <a:off x="7315200" y="5473065"/>
            <a:ext cx="6374368" cy="2108002"/>
          </a:xfrm>
          <a:prstGeom prst="rect">
            <a:avLst/>
          </a:prstGeom>
          <a:solidFill>
            <a:srgbClr val="373433"/>
          </a:solidFill>
          <a:ln/>
        </p:spPr>
      </p:sp>
      <p:sp>
        <p:nvSpPr>
          <p:cNvPr id="18" name="Shape 16"/>
          <p:cNvSpPr/>
          <p:nvPr/>
        </p:nvSpPr>
        <p:spPr>
          <a:xfrm>
            <a:off x="7315200" y="5473065"/>
            <a:ext cx="30480" cy="2108002"/>
          </a:xfrm>
          <a:prstGeom prst="roundRect">
            <a:avLst>
              <a:gd name="adj" fmla="val 115759"/>
            </a:avLst>
          </a:prstGeom>
          <a:solidFill>
            <a:srgbClr val="504D4C"/>
          </a:solidFill>
          <a:ln/>
        </p:spPr>
      </p:sp>
      <p:sp>
        <p:nvSpPr>
          <p:cNvPr id="19" name="Shape 17"/>
          <p:cNvSpPr/>
          <p:nvPr/>
        </p:nvSpPr>
        <p:spPr>
          <a:xfrm>
            <a:off x="7315200" y="5473065"/>
            <a:ext cx="6374368" cy="30480"/>
          </a:xfrm>
          <a:prstGeom prst="roundRect">
            <a:avLst>
              <a:gd name="adj" fmla="val 115759"/>
            </a:avLst>
          </a:prstGeom>
          <a:solidFill>
            <a:srgbClr val="504D4C"/>
          </a:solidFill>
          <a:ln/>
        </p:spPr>
      </p:sp>
      <p:sp>
        <p:nvSpPr>
          <p:cNvPr id="20" name="Text 18"/>
          <p:cNvSpPr/>
          <p:nvPr/>
        </p:nvSpPr>
        <p:spPr>
          <a:xfrm>
            <a:off x="7550348" y="5708213"/>
            <a:ext cx="2975729" cy="3675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Storytelling Emocional</a:t>
            </a:r>
            <a:endParaRPr lang="en-US" sz="2300" dirty="0"/>
          </a:p>
        </p:txBody>
      </p:sp>
      <p:sp>
        <p:nvSpPr>
          <p:cNvPr id="21" name="Text 19"/>
          <p:cNvSpPr/>
          <p:nvPr/>
        </p:nvSpPr>
        <p:spPr>
          <a:xfrm>
            <a:off x="7550348" y="6216848"/>
            <a:ext cx="5904071" cy="1129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Narrativas que conectam emocionalmente, casos reais e histórias pessoais criam investimento emocional que mantém pessoas assistindo.</a:t>
            </a:r>
            <a:endParaRPr lang="en-US" sz="18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909637"/>
            <a:ext cx="9150072" cy="487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Análise Avançada: Dados Que Impulsionam Decisões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9383" y="1908096"/>
            <a:ext cx="4943475" cy="49434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05776" y="1864162"/>
            <a:ext cx="7652861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Transmissões ao vivo modernas geram volumes massivos de dados acionáveis. 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205776" y="2351246"/>
            <a:ext cx="7652861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Análise sofisticada</a:t>
            </a:r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transforma números brutos em insights estratégicos que informam não apenas futuras transmissões, mas toda a estratégia de marketing.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205776" y="3150156"/>
            <a:ext cx="7652861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Heatmaps de engajamento mostram exatamente quando e onde espectadores estão mais atentos ou começam a sair, permitindo otimização de timing e conteúdo. 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205776" y="3949065"/>
            <a:ext cx="7652861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Padrões de visualização revelam quais tópicos ressoam mais com quais segmentos.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205776" y="4436150"/>
            <a:ext cx="7652861" cy="311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205776" y="4923234"/>
            <a:ext cx="7652861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Rastreamento de conversões conecta participação na transmissão com ações subsequentes - downloads, registros, compras - provando ROI direto. 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205776" y="5722144"/>
            <a:ext cx="7652861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Análise de sentimento em comentários ao vivo captura reações emocionais em tempo real.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6205776" y="6521053"/>
            <a:ext cx="7652861" cy="623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Comparações período-a-período identificam tendências de longo prazo e impacto de mudanças estratégicas, criando um ciclo de melhoria contínua baseado em evidências.</a:t>
            </a:r>
            <a:endParaRPr lang="en-US" sz="15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0907" y="406241"/>
            <a:ext cx="4418290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Métricas Essenciais Para Rastrear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2998113" y="2031325"/>
            <a:ext cx="1817251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78%</a:t>
            </a:r>
            <a:endParaRPr lang="en-US" sz="29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8683" y="1107877"/>
            <a:ext cx="2216229" cy="22162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865239" y="3508653"/>
            <a:ext cx="208323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Taxa de Comparecimento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590907" y="3827978"/>
            <a:ext cx="6631900" cy="472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Percentual de registrados que efetivamente assistem, indicador chave da eficácia de promoção e relevância do tópico.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9814798" y="2031325"/>
            <a:ext cx="1817251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62%</a:t>
            </a:r>
            <a:endParaRPr lang="en-US" sz="290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368" y="1107877"/>
            <a:ext cx="2216229" cy="221622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800034" y="3508653"/>
            <a:ext cx="184689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Retenção Média</a:t>
            </a:r>
            <a:endParaRPr lang="en-US" sz="1450" dirty="0"/>
          </a:p>
        </p:txBody>
      </p:sp>
      <p:sp>
        <p:nvSpPr>
          <p:cNvPr id="10" name="Text 6"/>
          <p:cNvSpPr/>
          <p:nvPr/>
        </p:nvSpPr>
        <p:spPr>
          <a:xfrm>
            <a:off x="7407473" y="3827978"/>
            <a:ext cx="6632019" cy="472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Quanto tempo espectadores permanecem assistindo, métrica crucial para avaliar qualidade de conteúdo e apresentação.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2998113" y="5556409"/>
            <a:ext cx="1817251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45%</a:t>
            </a:r>
            <a:endParaRPr lang="en-US" sz="29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683" y="4632960"/>
            <a:ext cx="2216229" cy="221622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983349" y="7033736"/>
            <a:ext cx="184689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Engajamento Ativo</a:t>
            </a:r>
            <a:endParaRPr lang="en-US" sz="1450" dirty="0"/>
          </a:p>
        </p:txBody>
      </p:sp>
      <p:sp>
        <p:nvSpPr>
          <p:cNvPr id="14" name="Text 9"/>
          <p:cNvSpPr/>
          <p:nvPr/>
        </p:nvSpPr>
        <p:spPr>
          <a:xfrm>
            <a:off x="590907" y="7353062"/>
            <a:ext cx="6631900" cy="472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Percentual de espectadores que interagem através de comentários, reações, enquetes ou compartilhamentos durante transmissão.</a:t>
            </a:r>
            <a:endParaRPr lang="en-US" sz="1150" dirty="0"/>
          </a:p>
        </p:txBody>
      </p:sp>
      <p:sp>
        <p:nvSpPr>
          <p:cNvPr id="15" name="Text 10"/>
          <p:cNvSpPr/>
          <p:nvPr/>
        </p:nvSpPr>
        <p:spPr>
          <a:xfrm>
            <a:off x="9814798" y="5556409"/>
            <a:ext cx="1817251" cy="369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23%</a:t>
            </a:r>
            <a:endParaRPr lang="en-US" sz="2900" dirty="0"/>
          </a:p>
        </p:txBody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368" y="4632960"/>
            <a:ext cx="2216229" cy="2216229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800034" y="7033736"/>
            <a:ext cx="1846897" cy="230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Taxa de Conversão</a:t>
            </a:r>
            <a:endParaRPr lang="en-US" sz="1450" dirty="0"/>
          </a:p>
        </p:txBody>
      </p:sp>
      <p:sp>
        <p:nvSpPr>
          <p:cNvPr id="18" name="Text 12"/>
          <p:cNvSpPr/>
          <p:nvPr/>
        </p:nvSpPr>
        <p:spPr>
          <a:xfrm>
            <a:off x="7407473" y="7353062"/>
            <a:ext cx="6632019" cy="472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Proporção de espectadores que completam ação desejada após a transmissão, objetivo final de muitas iniciativas.</a:t>
            </a:r>
            <a:endParaRPr lang="en-US" sz="11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3326" y="791647"/>
            <a:ext cx="10698480" cy="558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Treinamento de Apresentadores: A Face da Sua Marca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93326" y="1796653"/>
            <a:ext cx="1284374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Equipamento técnico impecável não pode compensar apresentadores despreparados. 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893326" y="2405182"/>
            <a:ext cx="12843748" cy="714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Treinamento especializado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transforma especialistas em assuntos em comunicadores carismáticos que conectam autenticamente com audiências digitais.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893326" y="3371017"/>
            <a:ext cx="502444" cy="502444"/>
          </a:xfrm>
          <a:prstGeom prst="roundRect">
            <a:avLst>
              <a:gd name="adj" fmla="val 6668"/>
            </a:avLst>
          </a:prstGeom>
          <a:solidFill>
            <a:srgbClr val="373433"/>
          </a:solidFill>
          <a:ln/>
        </p:spPr>
      </p:sp>
      <p:sp>
        <p:nvSpPr>
          <p:cNvPr id="6" name="Text 4"/>
          <p:cNvSpPr/>
          <p:nvPr/>
        </p:nvSpPr>
        <p:spPr>
          <a:xfrm>
            <a:off x="1619012" y="3447693"/>
            <a:ext cx="2791658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Presença de Câmera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1619012" y="3930610"/>
            <a:ext cx="5556647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Linguagem corporal aberta, contato visual com lente, energia vocal aumentada e expressões faciais amplificadas compensam a barreira da tela digital.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54741" y="3371017"/>
            <a:ext cx="502444" cy="502444"/>
          </a:xfrm>
          <a:prstGeom prst="roundRect">
            <a:avLst>
              <a:gd name="adj" fmla="val 6668"/>
            </a:avLst>
          </a:prstGeom>
          <a:solidFill>
            <a:srgbClr val="373433"/>
          </a:solidFill>
          <a:ln/>
        </p:spPr>
      </p:sp>
      <p:sp>
        <p:nvSpPr>
          <p:cNvPr id="9" name="Text 7"/>
          <p:cNvSpPr/>
          <p:nvPr/>
        </p:nvSpPr>
        <p:spPr>
          <a:xfrm>
            <a:off x="8180427" y="3447693"/>
            <a:ext cx="2791658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Storytelling Natural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8180427" y="3930610"/>
            <a:ext cx="5556647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Estruturação de conteúdo em narrativas envolventes com começo, meio e fim, uso de exemplos concretos e histórias pessoais que humanizam mensagens.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93326" y="5449133"/>
            <a:ext cx="502444" cy="502444"/>
          </a:xfrm>
          <a:prstGeom prst="roundRect">
            <a:avLst>
              <a:gd name="adj" fmla="val 6668"/>
            </a:avLst>
          </a:prstGeom>
          <a:solidFill>
            <a:srgbClr val="373433"/>
          </a:solidFill>
          <a:ln/>
        </p:spPr>
      </p:sp>
      <p:sp>
        <p:nvSpPr>
          <p:cNvPr id="12" name="Text 10"/>
          <p:cNvSpPr/>
          <p:nvPr/>
        </p:nvSpPr>
        <p:spPr>
          <a:xfrm>
            <a:off x="1619012" y="5525810"/>
            <a:ext cx="3615333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Gerenciamento de Interações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1619012" y="6008727"/>
            <a:ext cx="5556647" cy="1071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Técnicas para incorporar perguntas ao vivo fluidamente, responder comentários sem perder fio condutor e manter energia em transmissões longas.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454741" y="5449133"/>
            <a:ext cx="502444" cy="502444"/>
          </a:xfrm>
          <a:prstGeom prst="roundRect">
            <a:avLst>
              <a:gd name="adj" fmla="val 6668"/>
            </a:avLst>
          </a:prstGeom>
          <a:solidFill>
            <a:srgbClr val="373433"/>
          </a:solidFill>
          <a:ln/>
        </p:spPr>
      </p:sp>
      <p:sp>
        <p:nvSpPr>
          <p:cNvPr id="15" name="Text 13"/>
          <p:cNvSpPr/>
          <p:nvPr/>
        </p:nvSpPr>
        <p:spPr>
          <a:xfrm>
            <a:off x="8180427" y="5525810"/>
            <a:ext cx="3486507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Recuperação de Imprevistos</a:t>
            </a:r>
            <a:endParaRPr lang="en-US" sz="2150" dirty="0"/>
          </a:p>
        </p:txBody>
      </p:sp>
      <p:sp>
        <p:nvSpPr>
          <p:cNvPr id="16" name="Text 14"/>
          <p:cNvSpPr/>
          <p:nvPr/>
        </p:nvSpPr>
        <p:spPr>
          <a:xfrm>
            <a:off x="8180427" y="6008727"/>
            <a:ext cx="5556647" cy="14292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Estratégias para manter compostura quando problemas técnicos ocorrem, improvização elegante e transformação de desafios em oportunidades de conexão.</a:t>
            </a:r>
            <a:endParaRPr lang="en-US" sz="17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282" y="503873"/>
            <a:ext cx="4322564" cy="4569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Cenografia e Design Visual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731282" y="1399580"/>
            <a:ext cx="7041594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ambiente visual de uma transmissão comunica tanto quanto as palavras ditas. 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31282" y="1856661"/>
            <a:ext cx="7041594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Design cenográfico</a:t>
            </a:r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profissional cria credibilidade instantânea, reforça identidade de marca e mantém foco na mensagem sem distrações.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731282" y="2606278"/>
            <a:ext cx="7041594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31282" y="3063359"/>
            <a:ext cx="7041594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Fundos branded com logos sutis, cores corporativas e elementos visuais consistentes com a identidade da marca criam profissionalismo. 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731282" y="3812977"/>
            <a:ext cx="7041594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Iluminação três pontos esculpe rostos de forma lisonjeira enquanto elimina sombras indesejadas.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31282" y="4562594"/>
            <a:ext cx="7041594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31282" y="5019675"/>
            <a:ext cx="7041594" cy="585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Elementos práticos como plantas, livros ou objetos relacionados ao tema adicionam profundidade e interesse visual sem competir por atenção. 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31282" y="5769293"/>
            <a:ext cx="7041594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Composição de quadro seguindo regra dos terços cria equilíbrio visual agradável.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731282" y="6226373"/>
            <a:ext cx="7041594" cy="2925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731282" y="6683454"/>
            <a:ext cx="7041594" cy="877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Gráficos animados, lower thirds informativos e transições suaves entre segmentos adicionam polish profissional que distingue transmissões corporativas de streams caseiros.</a:t>
            </a:r>
            <a:endParaRPr lang="en-US" sz="140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6504" y="1440656"/>
            <a:ext cx="5680115" cy="568011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5928955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Orçamento pelo Whatsapp?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2493" y="792361"/>
            <a:ext cx="9354979" cy="557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Gestão de Crises Durante Transmissões ao Vivo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892493" y="1796415"/>
            <a:ext cx="4133017" cy="5640824"/>
          </a:xfrm>
          <a:prstGeom prst="roundRect">
            <a:avLst>
              <a:gd name="adj" fmla="val 810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146096" y="2050018"/>
            <a:ext cx="2789277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Plano de Contingência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1146096" y="2532459"/>
            <a:ext cx="3625810" cy="1784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Protocolo detalhado para cenários de falha comum: queda de conexão, falhas de equipamento, ausência de palestrantes, com responsabilidades claras.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146096" y="4451033"/>
            <a:ext cx="3625810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Backup de internet 4G/5G redundante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146096" y="5242917"/>
            <a:ext cx="3625810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Equipamentos reserva pré-configurados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146096" y="6034802"/>
            <a:ext cx="3625810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Conteúdo pré-gravado para preencher gaps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46096" y="6826687"/>
            <a:ext cx="3625810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Cadeia de comando definida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5248632" y="1796415"/>
            <a:ext cx="4133017" cy="5640824"/>
          </a:xfrm>
          <a:prstGeom prst="roundRect">
            <a:avLst>
              <a:gd name="adj" fmla="val 810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502235" y="2050018"/>
            <a:ext cx="3390900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Comunicação Transparente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5502235" y="2532459"/>
            <a:ext cx="3625810" cy="1427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 problemas ocorrem, honestidade e atualizações regulares mantêm confiança da audiência enquanto equipe trabalha em soluções.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5502235" y="4094083"/>
            <a:ext cx="3625810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Mensagens preparadas para cenários comuns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502235" y="4885968"/>
            <a:ext cx="3625810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Tom positivo e solucionador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5502235" y="5320903"/>
            <a:ext cx="3625810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Timeframes realistas de resolução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5502235" y="6112788"/>
            <a:ext cx="3625810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Ofertas de compensação quando apropriado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9604772" y="1796415"/>
            <a:ext cx="4133017" cy="5640824"/>
          </a:xfrm>
          <a:prstGeom prst="roundRect">
            <a:avLst>
              <a:gd name="adj" fmla="val 810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858375" y="2050018"/>
            <a:ext cx="2789277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Recuperação Rápida</a:t>
            </a:r>
            <a:endParaRPr lang="en-US" sz="2150" dirty="0"/>
          </a:p>
        </p:txBody>
      </p:sp>
      <p:sp>
        <p:nvSpPr>
          <p:cNvPr id="19" name="Text 17"/>
          <p:cNvSpPr/>
          <p:nvPr/>
        </p:nvSpPr>
        <p:spPr>
          <a:xfrm>
            <a:off x="9858375" y="2532459"/>
            <a:ext cx="3625810" cy="1427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Protocolos testados permitem retorno à transmissão normal em minutos, minimizando impacto na experiência geral do espectador.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9858375" y="4094083"/>
            <a:ext cx="3625810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Ensaios de cenários de crise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9858375" y="4529018"/>
            <a:ext cx="3625810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Ferramentas de diagnóstico rápido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858375" y="5320903"/>
            <a:ext cx="3625810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Retomada suave de conteúdo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858375" y="5755838"/>
            <a:ext cx="3625810" cy="713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Follow-up pós-evento apropriado</a:t>
            </a:r>
            <a:endParaRPr lang="en-US" sz="17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2206" y="506135"/>
            <a:ext cx="7672388" cy="919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600"/>
              </a:lnSpc>
              <a:buNone/>
            </a:pPr>
            <a:r>
              <a:rPr lang="en-US" sz="28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Transmissões Internacionais: Alcançando Audiências Globais</a:t>
            </a: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6222206" y="1701641"/>
            <a:ext cx="7672388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natureza borderless do digital permite que empresas alcancem audiências verdadeiramente globais. 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222206" y="2497217"/>
            <a:ext cx="7672388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 entanto, </a:t>
            </a:r>
            <a:pPr algn="l" indent="0" marL="0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sucesso internacional</a:t>
            </a:r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requer mais que simplesmente transmitir para múltiplos fusos horários.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6222206" y="3292793"/>
            <a:ext cx="735806" cy="1354217"/>
          </a:xfrm>
          <a:prstGeom prst="roundRect">
            <a:avLst>
              <a:gd name="adj" fmla="val 360014"/>
            </a:avLst>
          </a:prstGeom>
          <a:solidFill>
            <a:srgbClr val="373433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2116" y="3797498"/>
            <a:ext cx="275868" cy="34480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141964" y="3476744"/>
            <a:ext cx="2517100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Localização de Conteúdo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7141964" y="3874413"/>
            <a:ext cx="6752630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Tradução profissional, adaptação cultural de exemplos e referências, e sensibilidade a diferenças regulatórias garantem relevância local.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6222206" y="4830961"/>
            <a:ext cx="735806" cy="1354217"/>
          </a:xfrm>
          <a:prstGeom prst="roundRect">
            <a:avLst>
              <a:gd name="adj" fmla="val 360014"/>
            </a:avLst>
          </a:prstGeom>
          <a:solidFill>
            <a:srgbClr val="373433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116" y="5335667"/>
            <a:ext cx="275868" cy="34480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141964" y="5014913"/>
            <a:ext cx="2299454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Timing Estratégico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7141964" y="5412581"/>
            <a:ext cx="6752630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Múltiplas sessões em horários otimizados para diferentes regiões ou gravações disponibilizadas on-demand com promoção regionalizada.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6222206" y="6369129"/>
            <a:ext cx="735806" cy="1354217"/>
          </a:xfrm>
          <a:prstGeom prst="roundRect">
            <a:avLst>
              <a:gd name="adj" fmla="val 360014"/>
            </a:avLst>
          </a:prstGeom>
          <a:solidFill>
            <a:srgbClr val="373433"/>
          </a:solidFill>
          <a:ln/>
        </p:spPr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116" y="6873835"/>
            <a:ext cx="275868" cy="344805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141964" y="6553081"/>
            <a:ext cx="2299454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Infraestrutura Global</a:t>
            </a:r>
            <a:endParaRPr lang="en-US" sz="1800" dirty="0"/>
          </a:p>
        </p:txBody>
      </p:sp>
      <p:sp>
        <p:nvSpPr>
          <p:cNvPr id="17" name="Text 11"/>
          <p:cNvSpPr/>
          <p:nvPr/>
        </p:nvSpPr>
        <p:spPr>
          <a:xfrm>
            <a:off x="7141964" y="6950750"/>
            <a:ext cx="6752630" cy="588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CDNs distribuídos geograficamente e servidores regionais garantem qualidade consistente independente da localização do espectador.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0222" y="565309"/>
            <a:ext cx="12005905" cy="5126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Por Que Sua Empresa Precisa de Transmissão ao Vivo Profissional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820222" y="1488043"/>
            <a:ext cx="6392466" cy="2985611"/>
          </a:xfrm>
          <a:prstGeom prst="roundRect">
            <a:avLst>
              <a:gd name="adj" fmla="val 1030"/>
            </a:avLst>
          </a:prstGeom>
          <a:solidFill>
            <a:srgbClr val="373433"/>
          </a:solidFill>
          <a:ln/>
        </p:spPr>
      </p:sp>
      <p:sp>
        <p:nvSpPr>
          <p:cNvPr id="4" name="Shape 2"/>
          <p:cNvSpPr/>
          <p:nvPr/>
        </p:nvSpPr>
        <p:spPr>
          <a:xfrm>
            <a:off x="1025247" y="1693069"/>
            <a:ext cx="615077" cy="615077"/>
          </a:xfrm>
          <a:prstGeom prst="roundRect">
            <a:avLst>
              <a:gd name="adj" fmla="val 14864945"/>
            </a:avLst>
          </a:prstGeom>
          <a:solidFill>
            <a:srgbClr val="C49F8C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4316" y="1827609"/>
            <a:ext cx="276820" cy="3459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5247" y="2513171"/>
            <a:ext cx="3110865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Alcance Global Instantâneo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25247" y="2956560"/>
            <a:ext cx="5982414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Conecte-se com milhares de pessoas simultaneamente, independentemente de sua localização geográfica, expandindo exponencialmente o impacto de seus eventos e mensagens corporativas.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417713" y="1488043"/>
            <a:ext cx="6392466" cy="2985611"/>
          </a:xfrm>
          <a:prstGeom prst="roundRect">
            <a:avLst>
              <a:gd name="adj" fmla="val 1030"/>
            </a:avLst>
          </a:prstGeom>
          <a:solidFill>
            <a:srgbClr val="373433"/>
          </a:solidFill>
          <a:ln/>
        </p:spPr>
      </p:sp>
      <p:sp>
        <p:nvSpPr>
          <p:cNvPr id="9" name="Shape 6"/>
          <p:cNvSpPr/>
          <p:nvPr/>
        </p:nvSpPr>
        <p:spPr>
          <a:xfrm>
            <a:off x="7622738" y="1693069"/>
            <a:ext cx="615077" cy="615077"/>
          </a:xfrm>
          <a:prstGeom prst="roundRect">
            <a:avLst>
              <a:gd name="adj" fmla="val 14864945"/>
            </a:avLst>
          </a:prstGeom>
          <a:solidFill>
            <a:srgbClr val="C49F8C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807" y="1827609"/>
            <a:ext cx="276820" cy="34599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2738" y="2513171"/>
            <a:ext cx="3343513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Engajamento em Tempo Real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7622738" y="2956560"/>
            <a:ext cx="5982414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Crie conexões autênticas através de interação imediata, permitindo que seu público participe ativamente através de comentários, perguntas e feedback instantâneo durante toda a transmissão.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820222" y="4678680"/>
            <a:ext cx="6392466" cy="2985611"/>
          </a:xfrm>
          <a:prstGeom prst="roundRect">
            <a:avLst>
              <a:gd name="adj" fmla="val 1030"/>
            </a:avLst>
          </a:prstGeom>
          <a:solidFill>
            <a:srgbClr val="373433"/>
          </a:solidFill>
          <a:ln/>
        </p:spPr>
      </p:sp>
      <p:sp>
        <p:nvSpPr>
          <p:cNvPr id="14" name="Shape 10"/>
          <p:cNvSpPr/>
          <p:nvPr/>
        </p:nvSpPr>
        <p:spPr>
          <a:xfrm>
            <a:off x="1025247" y="4883706"/>
            <a:ext cx="615077" cy="615077"/>
          </a:xfrm>
          <a:prstGeom prst="roundRect">
            <a:avLst>
              <a:gd name="adj" fmla="val 14864945"/>
            </a:avLst>
          </a:prstGeom>
          <a:solidFill>
            <a:srgbClr val="C49F8C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16" y="5018246"/>
            <a:ext cx="276820" cy="34599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025247" y="5703808"/>
            <a:ext cx="2570797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Qualidade Profissional</a:t>
            </a:r>
            <a:endParaRPr lang="en-US" sz="2000" dirty="0"/>
          </a:p>
        </p:txBody>
      </p:sp>
      <p:sp>
        <p:nvSpPr>
          <p:cNvPr id="17" name="Text 12"/>
          <p:cNvSpPr/>
          <p:nvPr/>
        </p:nvSpPr>
        <p:spPr>
          <a:xfrm>
            <a:off x="1025247" y="6147197"/>
            <a:ext cx="5982414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Transmita uma imagem de excelência com produção de alta qualidade que reflete o profissionalismo e os valores da sua marca, utilizando equipamentos e técnicas de nível broadcast.</a:t>
            </a:r>
            <a:endParaRPr lang="en-US" sz="1600" dirty="0"/>
          </a:p>
        </p:txBody>
      </p:sp>
      <p:sp>
        <p:nvSpPr>
          <p:cNvPr id="18" name="Shape 13"/>
          <p:cNvSpPr/>
          <p:nvPr/>
        </p:nvSpPr>
        <p:spPr>
          <a:xfrm>
            <a:off x="7417713" y="4678680"/>
            <a:ext cx="6392466" cy="2985611"/>
          </a:xfrm>
          <a:prstGeom prst="roundRect">
            <a:avLst>
              <a:gd name="adj" fmla="val 1030"/>
            </a:avLst>
          </a:prstGeom>
          <a:solidFill>
            <a:srgbClr val="373433"/>
          </a:solidFill>
          <a:ln/>
        </p:spPr>
      </p:sp>
      <p:sp>
        <p:nvSpPr>
          <p:cNvPr id="19" name="Shape 14"/>
          <p:cNvSpPr/>
          <p:nvPr/>
        </p:nvSpPr>
        <p:spPr>
          <a:xfrm>
            <a:off x="7622738" y="4883706"/>
            <a:ext cx="615077" cy="615077"/>
          </a:xfrm>
          <a:prstGeom prst="roundRect">
            <a:avLst>
              <a:gd name="adj" fmla="val 14864945"/>
            </a:avLst>
          </a:prstGeom>
          <a:solidFill>
            <a:srgbClr val="C49F8C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807" y="5018246"/>
            <a:ext cx="276820" cy="345996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2738" y="5703808"/>
            <a:ext cx="2563178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Economia e Eficiência</a:t>
            </a:r>
            <a:endParaRPr lang="en-US" sz="2000" dirty="0"/>
          </a:p>
        </p:txBody>
      </p:sp>
      <p:sp>
        <p:nvSpPr>
          <p:cNvPr id="22" name="Text 16"/>
          <p:cNvSpPr/>
          <p:nvPr/>
        </p:nvSpPr>
        <p:spPr>
          <a:xfrm>
            <a:off x="7622738" y="6147197"/>
            <a:ext cx="5982414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Reduza custos com deslocamentos, hospedagem e logística de eventos presenciais, enquanto aumenta significativamente o número de participantes e a frequência de suas comunicações corporativas.</a:t>
            </a:r>
            <a:endParaRPr lang="en-US" sz="16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501" y="683538"/>
            <a:ext cx="8183404" cy="481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Sustentabilidade: O Impacto Ambiental Positivo</a:t>
            </a:r>
            <a:endParaRPr lang="en-US" sz="3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501" y="1669375"/>
            <a:ext cx="5632966" cy="56329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79431" y="1645325"/>
            <a:ext cx="3193971" cy="360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Comunicação Consciente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6879431" y="2198370"/>
            <a:ext cx="6988969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Além de benefícios óbvios de conveniência e alcance, transmissões ao vivo representam uma </a:t>
            </a:r>
            <a:pPr algn="l" indent="0" marL="0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alternativa ambientalmente responsável</a:t>
            </a:r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 eventos presenciais que requerem viagens extensivas e infraestrutura física significativa.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879431" y="3294817"/>
            <a:ext cx="6988969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Eliminação de voos e deslocamentos terrestres reduz dramaticamente a pegada de carbono de conferências corporativas. 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879431" y="4083487"/>
            <a:ext cx="6988969" cy="307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6879431" y="4564380"/>
            <a:ext cx="6988969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Uma única conferência internacional pode gerar centenas de toneladas de CO2 em viagens aéreas sozinhas.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6879431" y="5353050"/>
            <a:ext cx="6988969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Redução de desperdício associado a eventos físicos - materiais impressos, decorações descartáveis, comida não consumida - contribui para operações mais sustentáveis.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879431" y="6449497"/>
            <a:ext cx="6988969" cy="9233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Empresas podem comunicar publicamente esses benefícios ambientais, alinhando práticas operacionais com valores de sustentabilidade cada vez mais importantes para stakeholders.</a:t>
            </a:r>
            <a:endParaRPr lang="en-US" sz="15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580084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666887"/>
            <a:ext cx="12698254" cy="198262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810339"/>
            <a:ext cx="12698254" cy="1207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Casos de Sucesso: Empresas Transformadas por Transmissões ao Vivo</a:t>
            </a:r>
            <a:endParaRPr lang="en-US" sz="3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2500908"/>
            <a:ext cx="4071699" cy="49183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07532" y="2742367"/>
            <a:ext cx="3588782" cy="1545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"Implementamos webinars mensais ao vivo e vimos nossos leads qualificados aumentarem 340% em seis meses. 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207532" y="4433173"/>
            <a:ext cx="3588782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capacidade de demonstrar nosso produto e responder objeções em tempo real transformou nossa taxa de conversão."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207532" y="6510457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— CEO, SaaS B2B</a:t>
            </a:r>
            <a:endParaRPr lang="en-US" sz="23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231" y="2500908"/>
            <a:ext cx="4071818" cy="49183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520690" y="2742367"/>
            <a:ext cx="3588901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"Nosso evento anual costumava atrair 500 participantes presenciais. Este ano, com formato híbrido, tivemos 500 presenciais e 8.000 online. 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5520690" y="4819650"/>
            <a:ext cx="3588901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ROI aumentou 600% enquanto os custos caíram 40%."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5520690" y="5737503"/>
            <a:ext cx="3588901" cy="754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— Diretora de Marketing, Tech Enterprise</a:t>
            </a:r>
            <a:endParaRPr lang="en-US" sz="2350" dirty="0"/>
          </a:p>
        </p:txBody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508" y="2500908"/>
            <a:ext cx="4071818" cy="491835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833967" y="2742367"/>
            <a:ext cx="3588901" cy="2318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"Transmissões ao vivo para treinamento interno reduziram custos de viagem em 75% e aumentaram participação em programas de desenvolvimento em 220%. </a:t>
            </a:r>
            <a:endParaRPr lang="en-US" sz="1900" dirty="0"/>
          </a:p>
        </p:txBody>
      </p:sp>
      <p:sp>
        <p:nvSpPr>
          <p:cNvPr id="13" name="Text 8"/>
          <p:cNvSpPr/>
          <p:nvPr/>
        </p:nvSpPr>
        <p:spPr>
          <a:xfrm>
            <a:off x="9833967" y="5206127"/>
            <a:ext cx="3588901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Equipes globais finalmente se sentem conectadas."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9833967" y="6123980"/>
            <a:ext cx="3588901" cy="754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— VP de RH, Multinacional</a:t>
            </a:r>
            <a:endParaRPr lang="en-US" sz="23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6067" y="766763"/>
            <a:ext cx="9866352" cy="572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Tendências Emergentes em Transmissão ao Vivo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916067" y="1797248"/>
            <a:ext cx="12798266" cy="732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tecnologia de transmissão ao vivo evolui rapidamente, com </a:t>
            </a:r>
            <a:pPr algn="l" indent="0" marL="0">
              <a:lnSpc>
                <a:spcPts val="28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inovações emergentes</a:t>
            </a:r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prometendo transformar ainda mais dramaticamente como empresas se comunicam com stakeholders nos próximos anos.</a:t>
            </a:r>
            <a:endParaRPr lang="en-US" sz="18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067" y="2787848"/>
            <a:ext cx="2149078" cy="13281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16067" y="4402217"/>
            <a:ext cx="2984897" cy="715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Realidade Virtual Imersiva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916067" y="5255181"/>
            <a:ext cx="2984897" cy="2198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Eventos em VR criam presença virtual que replica proximidade física, permitindo networking em ambientes 3D e experiências impossíveis no mundo físico.</a:t>
            </a:r>
            <a:endParaRPr lang="en-US" sz="18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190" y="2787848"/>
            <a:ext cx="2149078" cy="13281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87190" y="4402217"/>
            <a:ext cx="2862739" cy="357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Realidade Aumentada</a:t>
            </a:r>
            <a:endParaRPr lang="en-US" sz="2250" dirty="0"/>
          </a:p>
        </p:txBody>
      </p:sp>
      <p:sp>
        <p:nvSpPr>
          <p:cNvPr id="9" name="Text 5"/>
          <p:cNvSpPr/>
          <p:nvPr/>
        </p:nvSpPr>
        <p:spPr>
          <a:xfrm>
            <a:off x="4187190" y="4897398"/>
            <a:ext cx="2984897" cy="2198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Overlays de AR adicionam camadas informacionais sobre transmissões ao vivo, desde demonstrações de produto 3D até dados contextuais em tempo real.</a:t>
            </a:r>
            <a:endParaRPr lang="en-US" sz="18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313" y="2787848"/>
            <a:ext cx="2149078" cy="132814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58313" y="4402217"/>
            <a:ext cx="2862739" cy="357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IA e Personalização</a:t>
            </a:r>
            <a:endParaRPr lang="en-US" sz="2250" dirty="0"/>
          </a:p>
        </p:txBody>
      </p:sp>
      <p:sp>
        <p:nvSpPr>
          <p:cNvPr id="12" name="Text 7"/>
          <p:cNvSpPr/>
          <p:nvPr/>
        </p:nvSpPr>
        <p:spPr>
          <a:xfrm>
            <a:off x="7458313" y="4897398"/>
            <a:ext cx="2984897" cy="25653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Algoritmos de machine learning personalizam experiências individuais, recomendam conteúdo relevante e até geram respostas automatizadas a perguntas comuns.</a:t>
            </a:r>
            <a:endParaRPr lang="en-US" sz="18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436" y="2787848"/>
            <a:ext cx="2149078" cy="132814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729436" y="4402217"/>
            <a:ext cx="2862739" cy="3577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5G e Ultra-HD</a:t>
            </a:r>
            <a:endParaRPr lang="en-US" sz="2250" dirty="0"/>
          </a:p>
        </p:txBody>
      </p:sp>
      <p:sp>
        <p:nvSpPr>
          <p:cNvPr id="15" name="Text 9"/>
          <p:cNvSpPr/>
          <p:nvPr/>
        </p:nvSpPr>
        <p:spPr>
          <a:xfrm>
            <a:off x="10729436" y="4897398"/>
            <a:ext cx="2984897" cy="1832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Conectividade 5G viabiliza streams 4K e 8K sem latência, criando qualidade indistinguível de produção televisiva profissional.</a:t>
            </a:r>
            <a:endParaRPr lang="en-US" sz="1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9135" y="480655"/>
            <a:ext cx="6118741" cy="436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Conformidade Legal e Direitos Autorais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699135" y="1354574"/>
            <a:ext cx="4266128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Navegando Complexidades Jurídicas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699135" y="1857018"/>
            <a:ext cx="6402824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Transmissões ao vivo corporativas operam em ambiente jurídico complexo. 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99135" y="2293858"/>
            <a:ext cx="6402824" cy="559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Conformidade proativa</a:t>
            </a:r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protege empresas de riscos legais significativos relacionados a privacidade, direitos autorais e regulações específicas de indústria.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99135" y="3010257"/>
            <a:ext cx="6402824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99135" y="3447098"/>
            <a:ext cx="6402824" cy="559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LGPD e regulações internacionais de proteção de dados exigem cuidado especial na coleta e processamento de informações de participantes. 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699135" y="4163497"/>
            <a:ext cx="6402824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Termos de uso claros e opt-ins explícitos são essenciais.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699135" y="4600337"/>
            <a:ext cx="6402824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699135" y="5037177"/>
            <a:ext cx="6402824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Uso de música, imagens ou vídeos de terceiros requer licenciamento adequado. 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99135" y="5474018"/>
            <a:ext cx="6402824" cy="559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Até mesmo músicas de fundo podem gerar claims de direitos autorais que resultam em takedowns ou ações legais.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699135" y="6190417"/>
            <a:ext cx="6402824" cy="838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Indústrias reguladas como saúde, finanças e educação enfrentam requisitos adicionais de conformidade que devem ser incorporados desde o planejamento inicial.</a:t>
            </a:r>
            <a:endParaRPr lang="en-US" sz="135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6061" y="1376363"/>
            <a:ext cx="6402824" cy="640282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1347788"/>
            <a:ext cx="7110651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ROI: Justificando o Investimento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966073" y="2555319"/>
            <a:ext cx="2948107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$$</a:t>
            </a:r>
            <a:endParaRPr lang="en-US" sz="6250" dirty="0"/>
          </a:p>
        </p:txBody>
      </p:sp>
      <p:sp>
        <p:nvSpPr>
          <p:cNvPr id="4" name="Text 2"/>
          <p:cNvSpPr/>
          <p:nvPr/>
        </p:nvSpPr>
        <p:spPr>
          <a:xfrm>
            <a:off x="966073" y="3654147"/>
            <a:ext cx="294810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Custo por Lead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966073" y="4176474"/>
            <a:ext cx="2948107" cy="2318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Média de custo de aquisição através de webinars ao vivo, significativamente inferior a canais tradicionais de marketing.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4216003" y="2555319"/>
            <a:ext cx="2948226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68%</a:t>
            </a:r>
            <a:endParaRPr lang="en-US" sz="6250" dirty="0"/>
          </a:p>
        </p:txBody>
      </p:sp>
      <p:sp>
        <p:nvSpPr>
          <p:cNvPr id="7" name="Text 5"/>
          <p:cNvSpPr/>
          <p:nvPr/>
        </p:nvSpPr>
        <p:spPr>
          <a:xfrm>
            <a:off x="4216003" y="3654147"/>
            <a:ext cx="2948226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Redução de Custos</a:t>
            </a:r>
            <a:endParaRPr lang="en-US" sz="2350" dirty="0"/>
          </a:p>
        </p:txBody>
      </p:sp>
      <p:sp>
        <p:nvSpPr>
          <p:cNvPr id="8" name="Text 6"/>
          <p:cNvSpPr/>
          <p:nvPr/>
        </p:nvSpPr>
        <p:spPr>
          <a:xfrm>
            <a:off x="4216003" y="4176474"/>
            <a:ext cx="2948226" cy="23188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Economia típica comparada a eventos presenciais equivalentes, considerando venue, catering, viagens e logística.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466052" y="2555319"/>
            <a:ext cx="2948226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4.2x</a:t>
            </a:r>
            <a:endParaRPr lang="en-US" sz="6250" dirty="0"/>
          </a:p>
        </p:txBody>
      </p:sp>
      <p:sp>
        <p:nvSpPr>
          <p:cNvPr id="10" name="Text 8"/>
          <p:cNvSpPr/>
          <p:nvPr/>
        </p:nvSpPr>
        <p:spPr>
          <a:xfrm>
            <a:off x="7466052" y="3654147"/>
            <a:ext cx="2948226" cy="754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Multiplicador de Alcance</a:t>
            </a:r>
            <a:endParaRPr lang="en-US" sz="2350" dirty="0"/>
          </a:p>
        </p:txBody>
      </p:sp>
      <p:sp>
        <p:nvSpPr>
          <p:cNvPr id="11" name="Text 9"/>
          <p:cNvSpPr/>
          <p:nvPr/>
        </p:nvSpPr>
        <p:spPr>
          <a:xfrm>
            <a:off x="7466052" y="4553902"/>
            <a:ext cx="2948226" cy="1932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Aumento médio em número de participantes ao migrar de evento presencial para formato digital ou híbrido.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10716101" y="2555319"/>
            <a:ext cx="2948226" cy="797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6250"/>
              </a:lnSpc>
              <a:buNone/>
            </a:pPr>
            <a:r>
              <a:rPr lang="en-US" sz="6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92%</a:t>
            </a:r>
            <a:endParaRPr lang="en-US" sz="6250" dirty="0"/>
          </a:p>
        </p:txBody>
      </p:sp>
      <p:sp>
        <p:nvSpPr>
          <p:cNvPr id="13" name="Text 11"/>
          <p:cNvSpPr/>
          <p:nvPr/>
        </p:nvSpPr>
        <p:spPr>
          <a:xfrm>
            <a:off x="10716101" y="3654147"/>
            <a:ext cx="2948226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Satisfação</a:t>
            </a:r>
            <a:endParaRPr lang="en-US" sz="2350" dirty="0"/>
          </a:p>
        </p:txBody>
      </p:sp>
      <p:sp>
        <p:nvSpPr>
          <p:cNvPr id="14" name="Text 12"/>
          <p:cNvSpPr/>
          <p:nvPr/>
        </p:nvSpPr>
        <p:spPr>
          <a:xfrm>
            <a:off x="10716101" y="4176474"/>
            <a:ext cx="2948226" cy="27053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Taxa de satisfação de participantes em transmissões profissionalmente produzidas, comparável ou superior a eventos presenciais.</a:t>
            </a:r>
            <a:endParaRPr lang="en-US" sz="19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0115" y="632936"/>
            <a:ext cx="9825871" cy="575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Estrutura de Custos: Investimento Transparente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920115" y="1668066"/>
            <a:ext cx="12790170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Compreender a </a:t>
            </a:r>
            <a:pPr algn="l" indent="0" marL="0">
              <a:lnSpc>
                <a:spcPts val="285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estrutura de investimento</a:t>
            </a:r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permite planejamento adequado e expectativas realistas. 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920115" y="2294811"/>
            <a:ext cx="12790170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Custos variam significativamente baseados em escopo, duração e nível de sofisticação desejado.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920115" y="3036570"/>
            <a:ext cx="5531406" cy="287536"/>
          </a:xfrm>
          <a:prstGeom prst="roundRect">
            <a:avLst>
              <a:gd name="adj" fmla="val 12000"/>
            </a:avLst>
          </a:prstGeom>
          <a:solidFill>
            <a:srgbClr val="373433"/>
          </a:solidFill>
          <a:ln/>
        </p:spPr>
      </p:sp>
      <p:sp>
        <p:nvSpPr>
          <p:cNvPr id="6" name="Shape 4"/>
          <p:cNvSpPr/>
          <p:nvPr/>
        </p:nvSpPr>
        <p:spPr>
          <a:xfrm>
            <a:off x="920115" y="3036570"/>
            <a:ext cx="1382792" cy="287536"/>
          </a:xfrm>
          <a:prstGeom prst="roundRect">
            <a:avLst>
              <a:gd name="adj" fmla="val 12000"/>
            </a:avLst>
          </a:prstGeom>
          <a:solidFill>
            <a:srgbClr val="C49F8C"/>
          </a:solidFill>
          <a:ln/>
        </p:spPr>
      </p:sp>
      <p:sp>
        <p:nvSpPr>
          <p:cNvPr id="7" name="Text 5"/>
          <p:cNvSpPr/>
          <p:nvPr/>
        </p:nvSpPr>
        <p:spPr>
          <a:xfrm>
            <a:off x="6624042" y="3036570"/>
            <a:ext cx="547330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25%</a:t>
            </a:r>
            <a:endParaRPr lang="en-US" sz="2250" dirty="0"/>
          </a:p>
        </p:txBody>
      </p:sp>
      <p:sp>
        <p:nvSpPr>
          <p:cNvPr id="8" name="Text 6"/>
          <p:cNvSpPr/>
          <p:nvPr/>
        </p:nvSpPr>
        <p:spPr>
          <a:xfrm>
            <a:off x="920115" y="3611642"/>
            <a:ext cx="2875359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Equipamentos</a:t>
            </a:r>
            <a:endParaRPr lang="en-US" sz="2250" dirty="0"/>
          </a:p>
        </p:txBody>
      </p:sp>
      <p:sp>
        <p:nvSpPr>
          <p:cNvPr id="9" name="Text 7"/>
          <p:cNvSpPr/>
          <p:nvPr/>
        </p:nvSpPr>
        <p:spPr>
          <a:xfrm>
            <a:off x="920115" y="4108966"/>
            <a:ext cx="6251258" cy="110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Câmeras, áudio, iluminação, switchers e codificadores - investimento inicial ou aluguel por projeto dependendo da frequência.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7458908" y="3036570"/>
            <a:ext cx="5533430" cy="287536"/>
          </a:xfrm>
          <a:prstGeom prst="roundRect">
            <a:avLst>
              <a:gd name="adj" fmla="val 12000"/>
            </a:avLst>
          </a:prstGeom>
          <a:solidFill>
            <a:srgbClr val="373433"/>
          </a:solidFill>
          <a:ln/>
        </p:spPr>
      </p:sp>
      <p:sp>
        <p:nvSpPr>
          <p:cNvPr id="11" name="Shape 9"/>
          <p:cNvSpPr/>
          <p:nvPr/>
        </p:nvSpPr>
        <p:spPr>
          <a:xfrm>
            <a:off x="7458908" y="3036570"/>
            <a:ext cx="1936671" cy="287536"/>
          </a:xfrm>
          <a:prstGeom prst="roundRect">
            <a:avLst>
              <a:gd name="adj" fmla="val 12000"/>
            </a:avLst>
          </a:prstGeom>
          <a:solidFill>
            <a:srgbClr val="C49F8C"/>
          </a:solidFill>
          <a:ln/>
        </p:spPr>
      </p:sp>
      <p:sp>
        <p:nvSpPr>
          <p:cNvPr id="12" name="Text 10"/>
          <p:cNvSpPr/>
          <p:nvPr/>
        </p:nvSpPr>
        <p:spPr>
          <a:xfrm>
            <a:off x="13164860" y="3036570"/>
            <a:ext cx="545425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35%</a:t>
            </a:r>
            <a:endParaRPr lang="en-US" sz="2250" dirty="0"/>
          </a:p>
        </p:txBody>
      </p:sp>
      <p:sp>
        <p:nvSpPr>
          <p:cNvPr id="13" name="Text 11"/>
          <p:cNvSpPr/>
          <p:nvPr/>
        </p:nvSpPr>
        <p:spPr>
          <a:xfrm>
            <a:off x="7458908" y="3611642"/>
            <a:ext cx="2875359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Equipe Técnica</a:t>
            </a:r>
            <a:endParaRPr lang="en-US" sz="2250" dirty="0"/>
          </a:p>
        </p:txBody>
      </p:sp>
      <p:sp>
        <p:nvSpPr>
          <p:cNvPr id="14" name="Text 12"/>
          <p:cNvSpPr/>
          <p:nvPr/>
        </p:nvSpPr>
        <p:spPr>
          <a:xfrm>
            <a:off x="7458908" y="4108966"/>
            <a:ext cx="6251377" cy="736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Profissionais especializados incluindo diretores, operadores de câmera, técnicos de áudio, engenheiros de streaming.</a:t>
            </a:r>
            <a:endParaRPr lang="en-US" sz="1800" dirty="0"/>
          </a:p>
        </p:txBody>
      </p:sp>
      <p:sp>
        <p:nvSpPr>
          <p:cNvPr id="15" name="Shape 13"/>
          <p:cNvSpPr/>
          <p:nvPr/>
        </p:nvSpPr>
        <p:spPr>
          <a:xfrm>
            <a:off x="920115" y="5788104"/>
            <a:ext cx="5568434" cy="287536"/>
          </a:xfrm>
          <a:prstGeom prst="roundRect">
            <a:avLst>
              <a:gd name="adj" fmla="val 12000"/>
            </a:avLst>
          </a:prstGeom>
          <a:solidFill>
            <a:srgbClr val="373433"/>
          </a:solidFill>
          <a:ln/>
        </p:spPr>
      </p:sp>
      <p:sp>
        <p:nvSpPr>
          <p:cNvPr id="16" name="Shape 14"/>
          <p:cNvSpPr/>
          <p:nvPr/>
        </p:nvSpPr>
        <p:spPr>
          <a:xfrm>
            <a:off x="920115" y="5788104"/>
            <a:ext cx="835223" cy="287536"/>
          </a:xfrm>
          <a:prstGeom prst="roundRect">
            <a:avLst>
              <a:gd name="adj" fmla="val 12000"/>
            </a:avLst>
          </a:prstGeom>
          <a:solidFill>
            <a:srgbClr val="C49F8C"/>
          </a:solidFill>
          <a:ln/>
        </p:spPr>
      </p:sp>
      <p:sp>
        <p:nvSpPr>
          <p:cNvPr id="17" name="Text 15"/>
          <p:cNvSpPr/>
          <p:nvPr/>
        </p:nvSpPr>
        <p:spPr>
          <a:xfrm>
            <a:off x="6661071" y="5788104"/>
            <a:ext cx="510302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15%</a:t>
            </a:r>
            <a:endParaRPr lang="en-US" sz="2250" dirty="0"/>
          </a:p>
        </p:txBody>
      </p:sp>
      <p:sp>
        <p:nvSpPr>
          <p:cNvPr id="18" name="Text 16"/>
          <p:cNvSpPr/>
          <p:nvPr/>
        </p:nvSpPr>
        <p:spPr>
          <a:xfrm>
            <a:off x="920115" y="6363176"/>
            <a:ext cx="3353038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Plataforma e Hospedagem</a:t>
            </a:r>
            <a:endParaRPr lang="en-US" sz="2250" dirty="0"/>
          </a:p>
        </p:txBody>
      </p:sp>
      <p:sp>
        <p:nvSpPr>
          <p:cNvPr id="19" name="Text 17"/>
          <p:cNvSpPr/>
          <p:nvPr/>
        </p:nvSpPr>
        <p:spPr>
          <a:xfrm>
            <a:off x="920115" y="6860500"/>
            <a:ext cx="6251258" cy="736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Custos de plataforma de streaming, largura de banda, CDN e armazenamento para gravações on-demand.</a:t>
            </a:r>
            <a:endParaRPr lang="en-US" sz="1800" dirty="0"/>
          </a:p>
        </p:txBody>
      </p:sp>
      <p:sp>
        <p:nvSpPr>
          <p:cNvPr id="20" name="Shape 18"/>
          <p:cNvSpPr/>
          <p:nvPr/>
        </p:nvSpPr>
        <p:spPr>
          <a:xfrm>
            <a:off x="7458908" y="5788104"/>
            <a:ext cx="5531525" cy="287536"/>
          </a:xfrm>
          <a:prstGeom prst="roundRect">
            <a:avLst>
              <a:gd name="adj" fmla="val 12000"/>
            </a:avLst>
          </a:prstGeom>
          <a:solidFill>
            <a:srgbClr val="373433"/>
          </a:solidFill>
          <a:ln/>
        </p:spPr>
      </p:sp>
      <p:sp>
        <p:nvSpPr>
          <p:cNvPr id="21" name="Shape 19"/>
          <p:cNvSpPr/>
          <p:nvPr/>
        </p:nvSpPr>
        <p:spPr>
          <a:xfrm>
            <a:off x="7458908" y="5788104"/>
            <a:ext cx="1382792" cy="287536"/>
          </a:xfrm>
          <a:prstGeom prst="roundRect">
            <a:avLst>
              <a:gd name="adj" fmla="val 12000"/>
            </a:avLst>
          </a:prstGeom>
          <a:solidFill>
            <a:srgbClr val="C49F8C"/>
          </a:solidFill>
          <a:ln/>
        </p:spPr>
      </p:sp>
      <p:sp>
        <p:nvSpPr>
          <p:cNvPr id="22" name="Text 20"/>
          <p:cNvSpPr/>
          <p:nvPr/>
        </p:nvSpPr>
        <p:spPr>
          <a:xfrm>
            <a:off x="13162955" y="5788104"/>
            <a:ext cx="547330" cy="287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25%</a:t>
            </a:r>
            <a:endParaRPr lang="en-US" sz="2250" dirty="0"/>
          </a:p>
        </p:txBody>
      </p:sp>
      <p:sp>
        <p:nvSpPr>
          <p:cNvPr id="23" name="Text 21"/>
          <p:cNvSpPr/>
          <p:nvPr/>
        </p:nvSpPr>
        <p:spPr>
          <a:xfrm>
            <a:off x="7458908" y="6363176"/>
            <a:ext cx="2875359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Produção e Marketing</a:t>
            </a:r>
            <a:endParaRPr lang="en-US" sz="2250" dirty="0"/>
          </a:p>
        </p:txBody>
      </p:sp>
      <p:sp>
        <p:nvSpPr>
          <p:cNvPr id="24" name="Text 22"/>
          <p:cNvSpPr/>
          <p:nvPr/>
        </p:nvSpPr>
        <p:spPr>
          <a:xfrm>
            <a:off x="7458908" y="6860500"/>
            <a:ext cx="6251377" cy="736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Design gráfico, edição, promoção pré-evento, materiais de apoio e análise pós-evento.</a:t>
            </a:r>
            <a:endParaRPr lang="en-US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Saiba mais: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593" y="674132"/>
            <a:ext cx="7980402" cy="464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Escolhendo o Parceiro Certo: Checklist Essencial</a:t>
            </a:r>
            <a:endParaRPr lang="en-US" sz="2900" dirty="0"/>
          </a:p>
        </p:txBody>
      </p:sp>
      <p:sp>
        <p:nvSpPr>
          <p:cNvPr id="3" name="Shape 1"/>
          <p:cNvSpPr/>
          <p:nvPr/>
        </p:nvSpPr>
        <p:spPr>
          <a:xfrm>
            <a:off x="742593" y="1608118"/>
            <a:ext cx="92750" cy="92750"/>
          </a:xfrm>
          <a:prstGeom prst="roundRect">
            <a:avLst>
              <a:gd name="adj" fmla="val 492938"/>
            </a:avLst>
          </a:prstGeom>
          <a:solidFill>
            <a:srgbClr val="C49F8C"/>
          </a:solidFill>
          <a:ln/>
        </p:spPr>
      </p:sp>
      <p:sp>
        <p:nvSpPr>
          <p:cNvPr id="4" name="Text 2"/>
          <p:cNvSpPr/>
          <p:nvPr/>
        </p:nvSpPr>
        <p:spPr>
          <a:xfrm>
            <a:off x="1020961" y="1509474"/>
            <a:ext cx="2584371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Experiência Comprovada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1020961" y="1910834"/>
            <a:ext cx="1286684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Portfólio diversificado demonstrando sucesso em transmissões similares ao seu caso, com referências verificáveis de clientes satisfeitos.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742593" y="2677656"/>
            <a:ext cx="92750" cy="92750"/>
          </a:xfrm>
          <a:prstGeom prst="roundRect">
            <a:avLst>
              <a:gd name="adj" fmla="val 492938"/>
            </a:avLst>
          </a:prstGeom>
          <a:solidFill>
            <a:srgbClr val="C49F8C"/>
          </a:solidFill>
          <a:ln/>
        </p:spPr>
      </p:sp>
      <p:sp>
        <p:nvSpPr>
          <p:cNvPr id="7" name="Text 5"/>
          <p:cNvSpPr/>
          <p:nvPr/>
        </p:nvSpPr>
        <p:spPr>
          <a:xfrm>
            <a:off x="1020961" y="2579013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Infraestrutura Técnica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1020961" y="2980373"/>
            <a:ext cx="1286684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Equipamentos profissionais de última geração, redundâncias de backup e capacidade de escalar para eventos de qualquer porte.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42593" y="3747195"/>
            <a:ext cx="92750" cy="92750"/>
          </a:xfrm>
          <a:prstGeom prst="roundRect">
            <a:avLst>
              <a:gd name="adj" fmla="val 492938"/>
            </a:avLst>
          </a:prstGeom>
          <a:solidFill>
            <a:srgbClr val="C49F8C"/>
          </a:solidFill>
          <a:ln/>
        </p:spPr>
      </p:sp>
      <p:sp>
        <p:nvSpPr>
          <p:cNvPr id="10" name="Text 8"/>
          <p:cNvSpPr/>
          <p:nvPr/>
        </p:nvSpPr>
        <p:spPr>
          <a:xfrm>
            <a:off x="1020961" y="3648551"/>
            <a:ext cx="3670221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Expertise em Múltiplas Plataformas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1020961" y="4049911"/>
            <a:ext cx="1286684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Conhecimento profundo de YouTube, Facebook, LinkedIn, Zoom, plataformas customizadas e capacidade de multi-streaming simultâneo.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742593" y="4816733"/>
            <a:ext cx="92750" cy="92750"/>
          </a:xfrm>
          <a:prstGeom prst="roundRect">
            <a:avLst>
              <a:gd name="adj" fmla="val 492938"/>
            </a:avLst>
          </a:prstGeom>
          <a:solidFill>
            <a:srgbClr val="C49F8C"/>
          </a:solidFill>
          <a:ln/>
        </p:spPr>
      </p:sp>
      <p:sp>
        <p:nvSpPr>
          <p:cNvPr id="13" name="Text 11"/>
          <p:cNvSpPr/>
          <p:nvPr/>
        </p:nvSpPr>
        <p:spPr>
          <a:xfrm>
            <a:off x="1020961" y="4718090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Suporte Completo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1020961" y="5119449"/>
            <a:ext cx="1286684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Assistência desde planejamento inicial até análise pós-evento, incluindo suporte técnico durante transmissão e troubleshooting rápido.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742593" y="5886271"/>
            <a:ext cx="92750" cy="92750"/>
          </a:xfrm>
          <a:prstGeom prst="roundRect">
            <a:avLst>
              <a:gd name="adj" fmla="val 492938"/>
            </a:avLst>
          </a:prstGeom>
          <a:solidFill>
            <a:srgbClr val="C49F8C"/>
          </a:solidFill>
          <a:ln/>
        </p:spPr>
      </p:sp>
      <p:sp>
        <p:nvSpPr>
          <p:cNvPr id="16" name="Text 14"/>
          <p:cNvSpPr/>
          <p:nvPr/>
        </p:nvSpPr>
        <p:spPr>
          <a:xfrm>
            <a:off x="1020961" y="5787628"/>
            <a:ext cx="252138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Transparência de Custos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1020961" y="6188988"/>
            <a:ext cx="1286684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Orçamentos detalhados e claros, sem custos ocultos, com flexibilidade para adaptar escopo baseado em budget disponível.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742593" y="6955810"/>
            <a:ext cx="92750" cy="92750"/>
          </a:xfrm>
          <a:prstGeom prst="roundRect">
            <a:avLst>
              <a:gd name="adj" fmla="val 492938"/>
            </a:avLst>
          </a:prstGeom>
          <a:solidFill>
            <a:srgbClr val="C49F8C"/>
          </a:solidFill>
          <a:ln/>
        </p:spPr>
      </p:sp>
      <p:sp>
        <p:nvSpPr>
          <p:cNvPr id="19" name="Text 17"/>
          <p:cNvSpPr/>
          <p:nvPr/>
        </p:nvSpPr>
        <p:spPr>
          <a:xfrm>
            <a:off x="1020961" y="6857167"/>
            <a:ext cx="2320647" cy="2900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Visão Estratégica</a:t>
            </a:r>
            <a:endParaRPr lang="en-US" sz="1800" dirty="0"/>
          </a:p>
        </p:txBody>
      </p:sp>
      <p:sp>
        <p:nvSpPr>
          <p:cNvPr id="20" name="Text 18"/>
          <p:cNvSpPr/>
          <p:nvPr/>
        </p:nvSpPr>
        <p:spPr>
          <a:xfrm>
            <a:off x="1020961" y="7258526"/>
            <a:ext cx="12866846" cy="2969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Capacidade consultiva para aconselhar sobre melhores práticas, não apenas executar especificações técnicas, atuando como parceiro estratégico.</a:t>
            </a:r>
            <a:endParaRPr lang="en-US" sz="14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6061" y="596265"/>
            <a:ext cx="10693718" cy="541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Wonder Produções: Excelência em Transmissão ao Vivo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866061" y="1656993"/>
            <a:ext cx="7527608" cy="1385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Wonder Produções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estabeleceu-se como líder em transmissões ao vivo profissionais em São Paulo e em todo Brasil, combinando expertise técnica de ponta com visão criativa que transforma eventos corporativos em experiências memoráveis.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866061" y="3237667"/>
            <a:ext cx="7527608" cy="1385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 mais de uma década de experiência, a Wonder desenvolveu metodologias proprietárias que garantem execução impecável, desde pequenos webinars intimistas até grandes conferências com milhares de participantes simultâneos.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866061" y="4818340"/>
            <a:ext cx="7527608" cy="13858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equipe multidisciplinar inclui diretores de transmissão experientes, cinegrafistas especializados, engenheiros de áudio, designers de motion graphics e consultores estratégicos que trabalham colaborativamente para superar expectativas.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66061" y="6399014"/>
            <a:ext cx="7527608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Infraestrutura técnica de nível broadcast, com equipamentos redundantes e protocolos rigorosos de qualidade, assegura que cada transmissão seja entregue com a excelência que sua marca merece.</a:t>
            </a:r>
            <a:endParaRPr lang="en-US" sz="17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9449" y="1705689"/>
            <a:ext cx="7620" cy="7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9638" y="990719"/>
            <a:ext cx="8300442" cy="568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Aplicações Estratégicas Para Seu Negócio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909638" y="2014061"/>
            <a:ext cx="12811125" cy="363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As possibilidades de aplicação da transmissão ao vivo profissional no ambiente corporativo são virtualmente ilimitadas. 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909638" y="2633663"/>
            <a:ext cx="12811125" cy="727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Cada tipo de evento ou comunicação pode ser adaptado para o formato digital, mantendo ou até superando a efetividade de experiências presenciais.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909638" y="3844528"/>
            <a:ext cx="2989540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Conferências e Congressos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909638" y="4691777"/>
            <a:ext cx="2989540" cy="2183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Transmita grandes eventos corporativos com múltiplas câmeras, slides sincronizados e recursos interativos que mantêm a audiência engajada durante horas.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4183380" y="3844528"/>
            <a:ext cx="2989659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Lançamentos de Produtos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4183380" y="4691777"/>
            <a:ext cx="2989659" cy="2183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Crie buzz e expectativa em torno de novos produtos com eventos de lançamento ao vivo que geram cobertura em tempo real e engagement imediato.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457242" y="3844528"/>
            <a:ext cx="2989659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Treinamentos Corporativos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57242" y="4691777"/>
            <a:ext cx="2989659" cy="2183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Capacite equipes distribuídas geograficamente com sessões de treinamento interativas que permitem perguntas, demonstrações práticas e avaliação em tempo real.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10731103" y="3844528"/>
            <a:ext cx="2989659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Relações com Investidores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0731103" y="4691777"/>
            <a:ext cx="2989659" cy="25469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Conduza apresentações de resultados e calls com investidores que transmitem transparência e profissionalismo, fortalecendo a confiança no mercado.</a:t>
            </a:r>
            <a:endParaRPr lang="en-US" sz="17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3661" y="775097"/>
            <a:ext cx="5279469" cy="446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Nossos Diferenciais Competitivos</a:t>
            </a:r>
            <a:endParaRPr lang="en-US" sz="28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661" y="1577935"/>
            <a:ext cx="446008" cy="4460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3661" y="2246948"/>
            <a:ext cx="2484953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Experiência Comprovada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13661" y="2632710"/>
            <a:ext cx="6489978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Mais de 500 transmissões ao vivo realizadas para empresas Fortune 500, startups em crescimento e tudo entre elas, acumulando expertise incomparável.</a:t>
            </a:r>
            <a:endParaRPr lang="en-US" sz="14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642" y="1577935"/>
            <a:ext cx="446008" cy="4460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26642" y="2246948"/>
            <a:ext cx="2230398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Tecnologia de Ponta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426642" y="2632710"/>
            <a:ext cx="6490097" cy="8565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Investimento contínuo em equipamentos de última geração, atualizações regulares e adoção rápida de tecnologias emergentes que mantêm nossa vantagem técnica.</a:t>
            </a:r>
            <a:endParaRPr lang="en-US" sz="14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61" y="3846076"/>
            <a:ext cx="446008" cy="4460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13661" y="4515088"/>
            <a:ext cx="2230398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Equipe Especializada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713661" y="4900851"/>
            <a:ext cx="6489978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Profissionais certificados com formação em broadcasting, cinema e comunicação digital, combinando arte e ciência para resultados superiores.</a:t>
            </a:r>
            <a:endParaRPr lang="en-US" sz="14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642" y="3846076"/>
            <a:ext cx="446008" cy="44600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26642" y="4515088"/>
            <a:ext cx="2230398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Suporte 360°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7426642" y="4900851"/>
            <a:ext cx="6490097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Acompanhamento completo desde conceituação até análise de resultados, com disponibilidade 24/7 durante eventos e consultoria estratégica contínua.</a:t>
            </a:r>
            <a:endParaRPr lang="en-US" sz="14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61" y="5828705"/>
            <a:ext cx="446008" cy="44600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13661" y="6497717"/>
            <a:ext cx="2230398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Flexibilidade Total</a:t>
            </a:r>
            <a:endParaRPr lang="en-US" sz="1750" dirty="0"/>
          </a:p>
        </p:txBody>
      </p:sp>
      <p:sp>
        <p:nvSpPr>
          <p:cNvPr id="17" name="Text 10"/>
          <p:cNvSpPr/>
          <p:nvPr/>
        </p:nvSpPr>
        <p:spPr>
          <a:xfrm>
            <a:off x="713661" y="6883479"/>
            <a:ext cx="6489978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Soluções customizadas para qualquer orçamento, escopo ou complexidade, com capacidade de adaptar rapidamente a mudanças de última hora.</a:t>
            </a:r>
            <a:endParaRPr lang="en-US" sz="1400" dirty="0"/>
          </a:p>
        </p:txBody>
      </p:sp>
      <p:pic>
        <p:nvPicPr>
          <p:cNvPr id="1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642" y="5828705"/>
            <a:ext cx="446008" cy="446008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7426642" y="6497717"/>
            <a:ext cx="2230398" cy="27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Foco em Resultados</a:t>
            </a:r>
            <a:endParaRPr lang="en-US" sz="1750" dirty="0"/>
          </a:p>
        </p:txBody>
      </p:sp>
      <p:sp>
        <p:nvSpPr>
          <p:cNvPr id="20" name="Text 12"/>
          <p:cNvSpPr/>
          <p:nvPr/>
        </p:nvSpPr>
        <p:spPr>
          <a:xfrm>
            <a:off x="7426642" y="6883479"/>
            <a:ext cx="6490097" cy="571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Métricas detalhadas, análise de ROI e insights acionáveis que demonstram valor tangível e informam otimizações futuras.</a:t>
            </a:r>
            <a:endParaRPr lang="en-US" sz="1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026" y="535543"/>
            <a:ext cx="8428673" cy="486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00"/>
              </a:lnSpc>
              <a:buNone/>
            </a:pPr>
            <a:r>
              <a:rPr lang="en-US" sz="30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Portfólio: Projetos Que Transformaram Negócios</a:t>
            </a:r>
            <a:endParaRPr lang="en-US" sz="3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6646" y="1538407"/>
            <a:ext cx="2486739" cy="248673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119" y="1538407"/>
            <a:ext cx="2486858" cy="2486858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711" y="1538407"/>
            <a:ext cx="2486858" cy="2486858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303" y="1538407"/>
            <a:ext cx="2486858" cy="2486858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6896" y="1538407"/>
            <a:ext cx="2486858" cy="2486858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46" y="4180999"/>
            <a:ext cx="2486739" cy="2486739"/>
          </a:xfrm>
          <a:prstGeom prst="rect">
            <a:avLst/>
          </a:prstGeom>
        </p:spPr>
      </p:pic>
      <p:sp>
        <p:nvSpPr>
          <p:cNvPr id="9" name="Text 1"/>
          <p:cNvSpPr/>
          <p:nvPr/>
        </p:nvSpPr>
        <p:spPr>
          <a:xfrm>
            <a:off x="779026" y="7013258"/>
            <a:ext cx="13072348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Nosso portfólio diversificado demonstra versatilidade e excelência consistente em diversos setores e formatos de evento. </a:t>
            </a:r>
            <a:endParaRPr lang="en-US" sz="1500" dirty="0"/>
          </a:p>
        </p:txBody>
      </p:sp>
      <p:sp>
        <p:nvSpPr>
          <p:cNvPr id="10" name="Text 2"/>
          <p:cNvSpPr/>
          <p:nvPr/>
        </p:nvSpPr>
        <p:spPr>
          <a:xfrm>
            <a:off x="779026" y="7543919"/>
            <a:ext cx="13072348" cy="311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 conferências médicas a lançamentos de tecnologia, de treinamentos corporativos a eventos híbridos de grande escala.</a:t>
            </a:r>
            <a:endParaRPr lang="en-US" sz="15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0115" y="632579"/>
            <a:ext cx="8978265" cy="5750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Depoimentos: O Que Nossos Clientes Dizem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920115" y="1667708"/>
            <a:ext cx="4110038" cy="5931932"/>
          </a:xfrm>
          <a:prstGeom prst="roundRect">
            <a:avLst>
              <a:gd name="adj" fmla="val 840"/>
            </a:avLst>
          </a:prstGeom>
          <a:solidFill>
            <a:srgbClr val="C49F8C"/>
          </a:solidFill>
          <a:ln w="30480">
            <a:solidFill>
              <a:srgbClr val="504D4C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602" y="1560195"/>
            <a:ext cx="275987" cy="275987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679" y="7431167"/>
            <a:ext cx="275987" cy="27598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95638" y="2043232"/>
            <a:ext cx="3358991" cy="718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Excelência Técnica Incomparável</a:t>
            </a:r>
            <a:endParaRPr lang="en-US" sz="2250" dirty="0"/>
          </a:p>
        </p:txBody>
      </p:sp>
      <p:sp>
        <p:nvSpPr>
          <p:cNvPr id="7" name="Text 3"/>
          <p:cNvSpPr/>
          <p:nvPr/>
        </p:nvSpPr>
        <p:spPr>
          <a:xfrm>
            <a:off x="1295638" y="2899886"/>
            <a:ext cx="3358991" cy="110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"A Wonder Produções elevou nosso evento anual a um patamar completamente novo. 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1295638" y="4141946"/>
            <a:ext cx="3358991" cy="2208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qualidade da transmissão era indistinguível de produções televisivas, e a equipe gerenciou 5.000 participantes simultâneos sem um único problema técnico."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1295638" y="6488073"/>
            <a:ext cx="3358991" cy="736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i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— Diretora de Comunicação, Empresa Farmacêutica</a:t>
            </a:r>
            <a:endParaRPr lang="en-US" sz="1800" dirty="0"/>
          </a:p>
        </p:txBody>
      </p:sp>
      <p:sp>
        <p:nvSpPr>
          <p:cNvPr id="10" name="Shape 6"/>
          <p:cNvSpPr/>
          <p:nvPr/>
        </p:nvSpPr>
        <p:spPr>
          <a:xfrm>
            <a:off x="5260181" y="1667708"/>
            <a:ext cx="4110038" cy="5931932"/>
          </a:xfrm>
          <a:prstGeom prst="roundRect">
            <a:avLst>
              <a:gd name="adj" fmla="val 840"/>
            </a:avLst>
          </a:prstGeom>
          <a:solidFill>
            <a:srgbClr val="C49F8C"/>
          </a:solidFill>
          <a:ln w="30480">
            <a:solidFill>
              <a:srgbClr val="504D4C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668" y="1560195"/>
            <a:ext cx="275987" cy="275987"/>
          </a:xfrm>
          <a:prstGeom prst="rect">
            <a:avLst/>
          </a:prstGeom>
        </p:spPr>
      </p:pic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745" y="7431167"/>
            <a:ext cx="275987" cy="27598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635704" y="2043232"/>
            <a:ext cx="3358991" cy="718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Parceria Estratégica Verdadeira</a:t>
            </a:r>
            <a:endParaRPr lang="en-US" sz="2250" dirty="0"/>
          </a:p>
        </p:txBody>
      </p:sp>
      <p:sp>
        <p:nvSpPr>
          <p:cNvPr id="14" name="Text 8"/>
          <p:cNvSpPr/>
          <p:nvPr/>
        </p:nvSpPr>
        <p:spPr>
          <a:xfrm>
            <a:off x="5635704" y="2899886"/>
            <a:ext cx="3358991" cy="2576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"Não contratamos apenas fornecedores técnicos - ganhamos consultores estratégicos que nos ajudaram a redesenhar completamente nossa abordagem de comunicação interna. </a:t>
            </a:r>
            <a:endParaRPr lang="en-US" sz="1800" dirty="0"/>
          </a:p>
        </p:txBody>
      </p:sp>
      <p:sp>
        <p:nvSpPr>
          <p:cNvPr id="15" name="Text 9"/>
          <p:cNvSpPr/>
          <p:nvPr/>
        </p:nvSpPr>
        <p:spPr>
          <a:xfrm>
            <a:off x="5635704" y="5614035"/>
            <a:ext cx="3358991" cy="736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impacto no engajamento foi mensurável e dramático."</a:t>
            </a:r>
            <a:endParaRPr lang="en-US" sz="1800" dirty="0"/>
          </a:p>
        </p:txBody>
      </p:sp>
      <p:sp>
        <p:nvSpPr>
          <p:cNvPr id="16" name="Text 10"/>
          <p:cNvSpPr/>
          <p:nvPr/>
        </p:nvSpPr>
        <p:spPr>
          <a:xfrm>
            <a:off x="5635704" y="6488073"/>
            <a:ext cx="3358991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i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— VP de RH, Tech Multinacional</a:t>
            </a:r>
            <a:endParaRPr lang="en-US" sz="1800" dirty="0"/>
          </a:p>
        </p:txBody>
      </p:sp>
      <p:sp>
        <p:nvSpPr>
          <p:cNvPr id="17" name="Shape 11"/>
          <p:cNvSpPr/>
          <p:nvPr/>
        </p:nvSpPr>
        <p:spPr>
          <a:xfrm>
            <a:off x="9600248" y="1667708"/>
            <a:ext cx="4110038" cy="5931932"/>
          </a:xfrm>
          <a:prstGeom prst="roundRect">
            <a:avLst>
              <a:gd name="adj" fmla="val 840"/>
            </a:avLst>
          </a:prstGeom>
          <a:solidFill>
            <a:srgbClr val="C49F8C"/>
          </a:solidFill>
          <a:ln w="30480">
            <a:solidFill>
              <a:srgbClr val="504D4C"/>
            </a:solidFill>
            <a:prstDash val="solid"/>
          </a:ln>
        </p:spPr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734" y="1560195"/>
            <a:ext cx="275987" cy="275987"/>
          </a:xfrm>
          <a:prstGeom prst="rect">
            <a:avLst/>
          </a:prstGeom>
        </p:spPr>
      </p:pic>
      <p:pic>
        <p:nvPicPr>
          <p:cNvPr id="19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1812" y="7431167"/>
            <a:ext cx="275987" cy="275987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9975771" y="2043232"/>
            <a:ext cx="2875359" cy="359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ROI Excepcional</a:t>
            </a:r>
            <a:endParaRPr lang="en-US" sz="2250" dirty="0"/>
          </a:p>
        </p:txBody>
      </p:sp>
      <p:sp>
        <p:nvSpPr>
          <p:cNvPr id="21" name="Text 13"/>
          <p:cNvSpPr/>
          <p:nvPr/>
        </p:nvSpPr>
        <p:spPr>
          <a:xfrm>
            <a:off x="9975771" y="2540556"/>
            <a:ext cx="3358991" cy="1472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"Investimos na Wonder para nosso lançamento de produto e o retorno superou todas as expectativas. </a:t>
            </a:r>
            <a:endParaRPr lang="en-US" sz="1800" dirty="0"/>
          </a:p>
        </p:txBody>
      </p:sp>
      <p:sp>
        <p:nvSpPr>
          <p:cNvPr id="22" name="Text 14"/>
          <p:cNvSpPr/>
          <p:nvPr/>
        </p:nvSpPr>
        <p:spPr>
          <a:xfrm>
            <a:off x="9975771" y="4150638"/>
            <a:ext cx="3358991" cy="11040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Geramos 3x mais leads que eventos presenciais anteriores, com custos 60% menores. </a:t>
            </a:r>
            <a:endParaRPr lang="en-US" sz="1800" dirty="0"/>
          </a:p>
        </p:txBody>
      </p:sp>
      <p:sp>
        <p:nvSpPr>
          <p:cNvPr id="23" name="Text 15"/>
          <p:cNvSpPr/>
          <p:nvPr/>
        </p:nvSpPr>
        <p:spPr>
          <a:xfrm>
            <a:off x="9975771" y="5392698"/>
            <a:ext cx="3358991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800" dirty="0"/>
          </a:p>
        </p:txBody>
      </p:sp>
      <p:sp>
        <p:nvSpPr>
          <p:cNvPr id="24" name="Text 16"/>
          <p:cNvSpPr/>
          <p:nvPr/>
        </p:nvSpPr>
        <p:spPr>
          <a:xfrm>
            <a:off x="9975771" y="5898713"/>
            <a:ext cx="3358991" cy="736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Foi transformador para nosso pipeline."</a:t>
            </a:r>
            <a:endParaRPr lang="en-US" sz="1800" dirty="0"/>
          </a:p>
        </p:txBody>
      </p:sp>
      <p:sp>
        <p:nvSpPr>
          <p:cNvPr id="25" name="Text 17"/>
          <p:cNvSpPr/>
          <p:nvPr/>
        </p:nvSpPr>
        <p:spPr>
          <a:xfrm>
            <a:off x="9975771" y="6772751"/>
            <a:ext cx="3358991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— CMO, Startup SaaS</a:t>
            </a:r>
            <a:endParaRPr lang="en-US" sz="1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763667"/>
            <a:ext cx="10611564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Serviços Complementares: Ecossistema Completo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966073" y="1850469"/>
            <a:ext cx="6228398" cy="2551152"/>
          </a:xfrm>
          <a:prstGeom prst="roundRect">
            <a:avLst>
              <a:gd name="adj" fmla="val 22723"/>
            </a:avLst>
          </a:prstGeom>
          <a:solidFill>
            <a:srgbClr val="373433"/>
          </a:solidFill>
          <a:ln/>
        </p:spPr>
      </p:sp>
      <p:sp>
        <p:nvSpPr>
          <p:cNvPr id="4" name="Text 2"/>
          <p:cNvSpPr/>
          <p:nvPr/>
        </p:nvSpPr>
        <p:spPr>
          <a:xfrm>
            <a:off x="1207532" y="2091928"/>
            <a:ext cx="4174569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Produção de Vídeo Corporativo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207532" y="2614255"/>
            <a:ext cx="5745480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Além de transmissões ao vivo, criamos conteúdo de vídeo premium para uso em marketing, treinamento e comunicação institucional.</a:t>
            </a:r>
            <a:endParaRPr lang="en-US" sz="1900" dirty="0"/>
          </a:p>
        </p:txBody>
      </p:sp>
      <p:sp>
        <p:nvSpPr>
          <p:cNvPr id="6" name="Shape 4"/>
          <p:cNvSpPr/>
          <p:nvPr/>
        </p:nvSpPr>
        <p:spPr>
          <a:xfrm>
            <a:off x="7435929" y="1850469"/>
            <a:ext cx="6228398" cy="2551152"/>
          </a:xfrm>
          <a:prstGeom prst="roundRect">
            <a:avLst>
              <a:gd name="adj" fmla="val 22723"/>
            </a:avLst>
          </a:prstGeom>
          <a:solidFill>
            <a:srgbClr val="373433"/>
          </a:solidFill>
          <a:ln/>
        </p:spPr>
      </p:sp>
      <p:sp>
        <p:nvSpPr>
          <p:cNvPr id="7" name="Text 5"/>
          <p:cNvSpPr/>
          <p:nvPr/>
        </p:nvSpPr>
        <p:spPr>
          <a:xfrm>
            <a:off x="7677388" y="2091928"/>
            <a:ext cx="3037046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Fotografia Corporativa</a:t>
            </a:r>
            <a:endParaRPr lang="en-US" sz="2350" dirty="0"/>
          </a:p>
        </p:txBody>
      </p:sp>
      <p:sp>
        <p:nvSpPr>
          <p:cNvPr id="8" name="Text 6"/>
          <p:cNvSpPr/>
          <p:nvPr/>
        </p:nvSpPr>
        <p:spPr>
          <a:xfrm>
            <a:off x="7677388" y="2614255"/>
            <a:ext cx="5745480" cy="1545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Retratos profissionais, cobertura de eventos e fotografia de produto que complementam perfeitamente suas necessidades de comunicação visual.</a:t>
            </a:r>
            <a:endParaRPr lang="en-US" sz="1900" dirty="0"/>
          </a:p>
        </p:txBody>
      </p:sp>
      <p:sp>
        <p:nvSpPr>
          <p:cNvPr id="9" name="Shape 7"/>
          <p:cNvSpPr/>
          <p:nvPr/>
        </p:nvSpPr>
        <p:spPr>
          <a:xfrm>
            <a:off x="966073" y="4643080"/>
            <a:ext cx="6228398" cy="2164675"/>
          </a:xfrm>
          <a:prstGeom prst="roundRect">
            <a:avLst>
              <a:gd name="adj" fmla="val 26780"/>
            </a:avLst>
          </a:prstGeom>
          <a:solidFill>
            <a:srgbClr val="373433"/>
          </a:solidFill>
          <a:ln/>
        </p:spPr>
      </p:sp>
      <p:sp>
        <p:nvSpPr>
          <p:cNvPr id="10" name="Text 8"/>
          <p:cNvSpPr/>
          <p:nvPr/>
        </p:nvSpPr>
        <p:spPr>
          <a:xfrm>
            <a:off x="1207532" y="4884539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Gravação de Podcasts</a:t>
            </a:r>
            <a:endParaRPr lang="en-US" sz="2350" dirty="0"/>
          </a:p>
        </p:txBody>
      </p:sp>
      <p:sp>
        <p:nvSpPr>
          <p:cNvPr id="11" name="Text 9"/>
          <p:cNvSpPr/>
          <p:nvPr/>
        </p:nvSpPr>
        <p:spPr>
          <a:xfrm>
            <a:off x="1207532" y="5406866"/>
            <a:ext cx="5745480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Estúdio profissional e serviços completos de produção de podcast, do conceito à distribuição em todas as plataformas principais.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7435929" y="4643080"/>
            <a:ext cx="6228398" cy="2164675"/>
          </a:xfrm>
          <a:prstGeom prst="roundRect">
            <a:avLst>
              <a:gd name="adj" fmla="val 26780"/>
            </a:avLst>
          </a:prstGeom>
          <a:solidFill>
            <a:srgbClr val="373433"/>
          </a:solidFill>
          <a:ln/>
        </p:spPr>
      </p:sp>
      <p:sp>
        <p:nvSpPr>
          <p:cNvPr id="13" name="Text 11"/>
          <p:cNvSpPr/>
          <p:nvPr/>
        </p:nvSpPr>
        <p:spPr>
          <a:xfrm>
            <a:off x="7677388" y="4884539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Filmagem com Drone</a:t>
            </a:r>
            <a:endParaRPr lang="en-US" sz="2350" dirty="0"/>
          </a:p>
        </p:txBody>
      </p:sp>
      <p:sp>
        <p:nvSpPr>
          <p:cNvPr id="14" name="Text 12"/>
          <p:cNvSpPr/>
          <p:nvPr/>
        </p:nvSpPr>
        <p:spPr>
          <a:xfrm>
            <a:off x="7677388" y="5406866"/>
            <a:ext cx="5745480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Perspectivas aéreas cinematográficas que adicionam dimensão visual impressionante a qualquer projeto, operadas por pilotos certificados.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966073" y="7079456"/>
            <a:ext cx="12698254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 </a:t>
            </a:r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Wonder Produções - Serviços Completos</a:t>
            </a:r>
            <a:endParaRPr lang="en-US" sz="19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1657" y="599242"/>
            <a:ext cx="9757410" cy="5448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Nossos Estúdios: Infraestrutura de Classe Mundial</a:t>
            </a:r>
            <a:endParaRPr lang="en-US" sz="3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657" y="1716048"/>
            <a:ext cx="6177677" cy="61776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8687" y="1688783"/>
            <a:ext cx="4354354" cy="408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Três Localizações Estratégicas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7588687" y="2315289"/>
            <a:ext cx="6177677" cy="104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Wonder Produções opera três estúdios completos em </a:t>
            </a:r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localizações premium em São Paulo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, oferecendo conveniência e flexibilidade para clientes em toda a cidade.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8687" y="3557230"/>
            <a:ext cx="6177677" cy="104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Matriz Vila Romana: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Nosso estúdio principal de 300m² com ciclorama infinito, grid de iluminação completo e sala de controle de última geração.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88687" y="4799171"/>
            <a:ext cx="6177677" cy="104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Filial Cidade Monções: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Espaço moderno na região da Berrini, ideal para gravações corporativas executivas com acabamento premium.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88687" y="6041112"/>
            <a:ext cx="6177677" cy="10458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Filial Vila Leopoldina:</a:t>
            </a:r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Estúdio versátil próximo a centros empresariais, perfeito para webinars, entrevistas e conteúdo de marketing.</a:t>
            </a:r>
            <a:endParaRPr lang="en-US" sz="17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832961"/>
            <a:ext cx="10521196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Processo de Contratação: Simples e Transparente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966073" y="1919764"/>
            <a:ext cx="241459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01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966073" y="2299692"/>
            <a:ext cx="4071699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5" name="Text 3"/>
          <p:cNvSpPr/>
          <p:nvPr/>
        </p:nvSpPr>
        <p:spPr>
          <a:xfrm>
            <a:off x="966073" y="2481382"/>
            <a:ext cx="3292554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Consulta Inicial Gratuita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966073" y="3003709"/>
            <a:ext cx="4071699" cy="1545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Conversa aprofundada para entender suas necessidades, objetivos e desafios específicos, sem compromisso.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5279231" y="1919764"/>
            <a:ext cx="241459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02</a:t>
            </a:r>
            <a:endParaRPr lang="en-US" sz="1900" dirty="0"/>
          </a:p>
        </p:txBody>
      </p:sp>
      <p:sp>
        <p:nvSpPr>
          <p:cNvPr id="8" name="Shape 6"/>
          <p:cNvSpPr/>
          <p:nvPr/>
        </p:nvSpPr>
        <p:spPr>
          <a:xfrm>
            <a:off x="5279231" y="2299692"/>
            <a:ext cx="4071818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9" name="Text 7"/>
          <p:cNvSpPr/>
          <p:nvPr/>
        </p:nvSpPr>
        <p:spPr>
          <a:xfrm>
            <a:off x="5279231" y="2481382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Proposta Customizada</a:t>
            </a:r>
            <a:endParaRPr lang="en-US" sz="2350" dirty="0"/>
          </a:p>
        </p:txBody>
      </p:sp>
      <p:sp>
        <p:nvSpPr>
          <p:cNvPr id="10" name="Text 8"/>
          <p:cNvSpPr/>
          <p:nvPr/>
        </p:nvSpPr>
        <p:spPr>
          <a:xfrm>
            <a:off x="5279231" y="3003709"/>
            <a:ext cx="4071818" cy="1545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Desenvolvimento de solução sob medida com escopo detalhado, timeline e investimento transparente em até 48 horas.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592508" y="1919764"/>
            <a:ext cx="241459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03</a:t>
            </a:r>
            <a:endParaRPr lang="en-US" sz="1900" dirty="0"/>
          </a:p>
        </p:txBody>
      </p:sp>
      <p:sp>
        <p:nvSpPr>
          <p:cNvPr id="12" name="Shape 10"/>
          <p:cNvSpPr/>
          <p:nvPr/>
        </p:nvSpPr>
        <p:spPr>
          <a:xfrm>
            <a:off x="9592508" y="2299692"/>
            <a:ext cx="4071818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3" name="Text 11"/>
          <p:cNvSpPr/>
          <p:nvPr/>
        </p:nvSpPr>
        <p:spPr>
          <a:xfrm>
            <a:off x="9592508" y="2481382"/>
            <a:ext cx="3624501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Planejamento Colaborativo</a:t>
            </a:r>
            <a:endParaRPr lang="en-US" sz="2350" dirty="0"/>
          </a:p>
        </p:txBody>
      </p:sp>
      <p:sp>
        <p:nvSpPr>
          <p:cNvPr id="14" name="Text 12"/>
          <p:cNvSpPr/>
          <p:nvPr/>
        </p:nvSpPr>
        <p:spPr>
          <a:xfrm>
            <a:off x="9592508" y="3003709"/>
            <a:ext cx="4071818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Reuniões de alinhamento para finalizar roteiro, fluxo técnico e todos os detalhes logísticos e criativos.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966073" y="4972169"/>
            <a:ext cx="241459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04</a:t>
            </a:r>
            <a:endParaRPr lang="en-US" sz="1900" dirty="0"/>
          </a:p>
        </p:txBody>
      </p:sp>
      <p:sp>
        <p:nvSpPr>
          <p:cNvPr id="16" name="Shape 14"/>
          <p:cNvSpPr/>
          <p:nvPr/>
        </p:nvSpPr>
        <p:spPr>
          <a:xfrm>
            <a:off x="966073" y="5352098"/>
            <a:ext cx="6228398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17" name="Text 15"/>
          <p:cNvSpPr/>
          <p:nvPr/>
        </p:nvSpPr>
        <p:spPr>
          <a:xfrm>
            <a:off x="966073" y="5533787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Execução Impecável</a:t>
            </a:r>
            <a:endParaRPr lang="en-US" sz="2350" dirty="0"/>
          </a:p>
        </p:txBody>
      </p:sp>
      <p:sp>
        <p:nvSpPr>
          <p:cNvPr id="18" name="Text 16"/>
          <p:cNvSpPr/>
          <p:nvPr/>
        </p:nvSpPr>
        <p:spPr>
          <a:xfrm>
            <a:off x="966073" y="6056114"/>
            <a:ext cx="6228398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Produção profissional com equipe completa, equipamentos de ponta e monitoramento contínuo de qualidade.</a:t>
            </a:r>
            <a:endParaRPr lang="en-US" sz="1900" dirty="0"/>
          </a:p>
        </p:txBody>
      </p:sp>
      <p:sp>
        <p:nvSpPr>
          <p:cNvPr id="19" name="Text 17"/>
          <p:cNvSpPr/>
          <p:nvPr/>
        </p:nvSpPr>
        <p:spPr>
          <a:xfrm>
            <a:off x="7435929" y="4972169"/>
            <a:ext cx="241459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 Light" pitchFamily="34" charset="0"/>
                <a:ea typeface="Gelasio Light" pitchFamily="34" charset="-122"/>
                <a:cs typeface="Gelasio Light" pitchFamily="34" charset="-120"/>
              </a:rPr>
              <a:t>05</a:t>
            </a:r>
            <a:endParaRPr lang="en-US" sz="1900" dirty="0"/>
          </a:p>
        </p:txBody>
      </p:sp>
      <p:sp>
        <p:nvSpPr>
          <p:cNvPr id="20" name="Shape 18"/>
          <p:cNvSpPr/>
          <p:nvPr/>
        </p:nvSpPr>
        <p:spPr>
          <a:xfrm>
            <a:off x="7435929" y="5352098"/>
            <a:ext cx="6228398" cy="30480"/>
          </a:xfrm>
          <a:prstGeom prst="rect">
            <a:avLst/>
          </a:prstGeom>
          <a:solidFill>
            <a:srgbClr val="C49F8C"/>
          </a:solidFill>
          <a:ln/>
        </p:spPr>
      </p:sp>
      <p:sp>
        <p:nvSpPr>
          <p:cNvPr id="21" name="Text 19"/>
          <p:cNvSpPr/>
          <p:nvPr/>
        </p:nvSpPr>
        <p:spPr>
          <a:xfrm>
            <a:off x="7435929" y="5533787"/>
            <a:ext cx="3019187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Entrega e Análise</a:t>
            </a:r>
            <a:endParaRPr lang="en-US" sz="2350" dirty="0"/>
          </a:p>
        </p:txBody>
      </p:sp>
      <p:sp>
        <p:nvSpPr>
          <p:cNvPr id="22" name="Text 20"/>
          <p:cNvSpPr/>
          <p:nvPr/>
        </p:nvSpPr>
        <p:spPr>
          <a:xfrm>
            <a:off x="7435929" y="6056114"/>
            <a:ext cx="6228398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Fornecimento de gravações, relatórios detalhados de métricas e sessão de debriefing para extrair aprendizados.</a:t>
            </a:r>
            <a:endParaRPr lang="en-US" sz="19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3128843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Saiba mais: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4215646"/>
            <a:ext cx="12698254" cy="88499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64342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966073" y="714732"/>
            <a:ext cx="11173897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Perguntas Frequentes: Tudo Que Você Precisa Saber</a:t>
            </a:r>
            <a:endParaRPr lang="en-US" sz="3800" dirty="0"/>
          </a:p>
        </p:txBody>
      </p:sp>
      <p:sp>
        <p:nvSpPr>
          <p:cNvPr id="5" name="Shape 2"/>
          <p:cNvSpPr/>
          <p:nvPr/>
        </p:nvSpPr>
        <p:spPr>
          <a:xfrm>
            <a:off x="966073" y="1680805"/>
            <a:ext cx="6228398" cy="2989540"/>
          </a:xfrm>
          <a:prstGeom prst="roundRect">
            <a:avLst>
              <a:gd name="adj" fmla="val 1212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238012" y="1952744"/>
            <a:ext cx="5684520" cy="754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Quanto tempo de antecedência devo contratar?</a:t>
            </a: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1238012" y="2852499"/>
            <a:ext cx="5684520" cy="15459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Idealmente 3-4 semanas para eventos complexos, mas temos capacidade de executar projetos em prazos mais curtos. Consulte-nos sobre sua necessidade específica.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7435929" y="1680805"/>
            <a:ext cx="6228398" cy="2989540"/>
          </a:xfrm>
          <a:prstGeom prst="roundRect">
            <a:avLst>
              <a:gd name="adj" fmla="val 1212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707868" y="1952744"/>
            <a:ext cx="4173141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Qual é o investimento mínimo?</a:t>
            </a:r>
            <a:endParaRPr lang="en-US" sz="2350" dirty="0"/>
          </a:p>
        </p:txBody>
      </p:sp>
      <p:sp>
        <p:nvSpPr>
          <p:cNvPr id="10" name="Text 7"/>
          <p:cNvSpPr/>
          <p:nvPr/>
        </p:nvSpPr>
        <p:spPr>
          <a:xfrm>
            <a:off x="7707868" y="2475071"/>
            <a:ext cx="5684520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Projetos começam a partir de R$ 3.500 para webinars simples, escalando baseado em complexidade, duração e recursos desejados.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966073" y="4911804"/>
            <a:ext cx="6228398" cy="2603063"/>
          </a:xfrm>
          <a:prstGeom prst="roundRect">
            <a:avLst>
              <a:gd name="adj" fmla="val 1392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238012" y="5183743"/>
            <a:ext cx="4550093" cy="377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Vocês atendem fora de São Paulo?</a:t>
            </a:r>
            <a:endParaRPr lang="en-US" sz="2350" dirty="0"/>
          </a:p>
        </p:txBody>
      </p:sp>
      <p:sp>
        <p:nvSpPr>
          <p:cNvPr id="13" name="Text 10"/>
          <p:cNvSpPr/>
          <p:nvPr/>
        </p:nvSpPr>
        <p:spPr>
          <a:xfrm>
            <a:off x="1238012" y="5706070"/>
            <a:ext cx="5684520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Sim! Atendemos todo Brasil com equipes especializadas. Projetos em outras cidades incluem custos de deslocamento no orçamento.</a:t>
            </a:r>
            <a:endParaRPr lang="en-US" sz="1900" dirty="0"/>
          </a:p>
        </p:txBody>
      </p:sp>
      <p:sp>
        <p:nvSpPr>
          <p:cNvPr id="14" name="Shape 11"/>
          <p:cNvSpPr/>
          <p:nvPr/>
        </p:nvSpPr>
        <p:spPr>
          <a:xfrm>
            <a:off x="7435929" y="4911804"/>
            <a:ext cx="6228398" cy="2603063"/>
          </a:xfrm>
          <a:prstGeom prst="roundRect">
            <a:avLst>
              <a:gd name="adj" fmla="val 1392"/>
            </a:avLst>
          </a:prstGeom>
          <a:solidFill>
            <a:srgbClr val="464342"/>
          </a:solidFill>
          <a:ln w="30480">
            <a:solidFill>
              <a:srgbClr val="504D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707868" y="5183743"/>
            <a:ext cx="5684520" cy="754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 se houver problemas técnicos durante a transmissão?</a:t>
            </a:r>
            <a:endParaRPr lang="en-US" sz="2350" dirty="0"/>
          </a:p>
        </p:txBody>
      </p:sp>
      <p:sp>
        <p:nvSpPr>
          <p:cNvPr id="16" name="Text 13"/>
          <p:cNvSpPr/>
          <p:nvPr/>
        </p:nvSpPr>
        <p:spPr>
          <a:xfrm>
            <a:off x="7707868" y="6083498"/>
            <a:ext cx="5684520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Todos os sistemas têm redundâncias de backup e nossa equipe tem protocolos testados para resolver problemas em minutos, minimizando impacto.</a:t>
            </a:r>
            <a:endParaRPr lang="en-US" sz="19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1778" y="613053"/>
            <a:ext cx="9742765" cy="557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Garantias e Compromissos da Wonder Produções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891778" y="1616273"/>
            <a:ext cx="6311979" cy="2889647"/>
          </a:xfrm>
          <a:prstGeom prst="roundRect">
            <a:avLst>
              <a:gd name="adj" fmla="val 1157"/>
            </a:avLst>
          </a:prstGeom>
          <a:solidFill>
            <a:srgbClr val="373433"/>
          </a:solidFill>
          <a:ln/>
        </p:spPr>
      </p:sp>
      <p:sp>
        <p:nvSpPr>
          <p:cNvPr id="4" name="Shape 2"/>
          <p:cNvSpPr/>
          <p:nvPr/>
        </p:nvSpPr>
        <p:spPr>
          <a:xfrm>
            <a:off x="1114663" y="1839158"/>
            <a:ext cx="668774" cy="668774"/>
          </a:xfrm>
          <a:prstGeom prst="roundRect">
            <a:avLst>
              <a:gd name="adj" fmla="val 13671413"/>
            </a:avLst>
          </a:prstGeom>
          <a:solidFill>
            <a:srgbClr val="C49F8C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8496" y="1985367"/>
            <a:ext cx="300990" cy="37623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14663" y="2730818"/>
            <a:ext cx="2786896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Garantia de Qualidade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114663" y="3212902"/>
            <a:ext cx="5866209" cy="1070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Compromisso com padrões técnicos específicos de qualidade de imagem e áudio, com refação sem custo se não atingidos.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6642" y="1616273"/>
            <a:ext cx="6311979" cy="2889647"/>
          </a:xfrm>
          <a:prstGeom prst="roundRect">
            <a:avLst>
              <a:gd name="adj" fmla="val 1157"/>
            </a:avLst>
          </a:prstGeom>
          <a:solidFill>
            <a:srgbClr val="373433"/>
          </a:solidFill>
          <a:ln/>
        </p:spPr>
      </p:sp>
      <p:sp>
        <p:nvSpPr>
          <p:cNvPr id="9" name="Shape 6"/>
          <p:cNvSpPr/>
          <p:nvPr/>
        </p:nvSpPr>
        <p:spPr>
          <a:xfrm>
            <a:off x="7649528" y="1839158"/>
            <a:ext cx="668774" cy="668774"/>
          </a:xfrm>
          <a:prstGeom prst="roundRect">
            <a:avLst>
              <a:gd name="adj" fmla="val 13671413"/>
            </a:avLst>
          </a:prstGeom>
          <a:solidFill>
            <a:srgbClr val="C49F8C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360" y="1985367"/>
            <a:ext cx="300990" cy="37623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49528" y="2730818"/>
            <a:ext cx="2786896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99.9% de Uptime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7649528" y="3212902"/>
            <a:ext cx="5866209" cy="1070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Graças a redundâncias múltiplas, praticamente eliminamos interrupções de transmissão, com garantia de compensação em casos raros.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891778" y="4728805"/>
            <a:ext cx="6311979" cy="2889647"/>
          </a:xfrm>
          <a:prstGeom prst="roundRect">
            <a:avLst>
              <a:gd name="adj" fmla="val 1157"/>
            </a:avLst>
          </a:prstGeom>
          <a:solidFill>
            <a:srgbClr val="373433"/>
          </a:solidFill>
          <a:ln/>
        </p:spPr>
      </p:sp>
      <p:sp>
        <p:nvSpPr>
          <p:cNvPr id="14" name="Shape 10"/>
          <p:cNvSpPr/>
          <p:nvPr/>
        </p:nvSpPr>
        <p:spPr>
          <a:xfrm>
            <a:off x="1114663" y="4951690"/>
            <a:ext cx="668774" cy="668774"/>
          </a:xfrm>
          <a:prstGeom prst="roundRect">
            <a:avLst>
              <a:gd name="adj" fmla="val 13671413"/>
            </a:avLst>
          </a:prstGeom>
          <a:solidFill>
            <a:srgbClr val="C49F8C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496" y="5097899"/>
            <a:ext cx="300990" cy="37623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114663" y="5843349"/>
            <a:ext cx="2936200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Confidencialidade Total</a:t>
            </a:r>
            <a:endParaRPr lang="en-US" sz="2150" dirty="0"/>
          </a:p>
        </p:txBody>
      </p:sp>
      <p:sp>
        <p:nvSpPr>
          <p:cNvPr id="17" name="Text 12"/>
          <p:cNvSpPr/>
          <p:nvPr/>
        </p:nvSpPr>
        <p:spPr>
          <a:xfrm>
            <a:off x="1114663" y="6325433"/>
            <a:ext cx="5866209" cy="1070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NDAs robustos, protocolos de segurança de dados e garantias de privacidade para conteúdo sensível ou proprietário.</a:t>
            </a:r>
            <a:endParaRPr lang="en-US" sz="1750" dirty="0"/>
          </a:p>
        </p:txBody>
      </p:sp>
      <p:sp>
        <p:nvSpPr>
          <p:cNvPr id="18" name="Shape 13"/>
          <p:cNvSpPr/>
          <p:nvPr/>
        </p:nvSpPr>
        <p:spPr>
          <a:xfrm>
            <a:off x="7426642" y="4728805"/>
            <a:ext cx="6311979" cy="2889647"/>
          </a:xfrm>
          <a:prstGeom prst="roundRect">
            <a:avLst>
              <a:gd name="adj" fmla="val 1157"/>
            </a:avLst>
          </a:prstGeom>
          <a:solidFill>
            <a:srgbClr val="373433"/>
          </a:solidFill>
          <a:ln/>
        </p:spPr>
      </p:sp>
      <p:sp>
        <p:nvSpPr>
          <p:cNvPr id="19" name="Shape 14"/>
          <p:cNvSpPr/>
          <p:nvPr/>
        </p:nvSpPr>
        <p:spPr>
          <a:xfrm>
            <a:off x="7649528" y="4951690"/>
            <a:ext cx="668774" cy="668774"/>
          </a:xfrm>
          <a:prstGeom prst="roundRect">
            <a:avLst>
              <a:gd name="adj" fmla="val 13671413"/>
            </a:avLst>
          </a:prstGeom>
          <a:solidFill>
            <a:srgbClr val="C49F8C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360" y="5097899"/>
            <a:ext cx="300990" cy="37623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49528" y="5843349"/>
            <a:ext cx="2786896" cy="3483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Satisfação Garantida</a:t>
            </a:r>
            <a:endParaRPr lang="en-US" sz="2150" dirty="0"/>
          </a:p>
        </p:txBody>
      </p:sp>
      <p:sp>
        <p:nvSpPr>
          <p:cNvPr id="22" name="Text 16"/>
          <p:cNvSpPr/>
          <p:nvPr/>
        </p:nvSpPr>
        <p:spPr>
          <a:xfrm>
            <a:off x="7649528" y="6325433"/>
            <a:ext cx="5866209" cy="1070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 não ficar completamente satisfeito, trabalhamos até resolver qualquer problema ou devolvemos seu investimento.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2244" y="558403"/>
            <a:ext cx="9445347" cy="507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50"/>
              </a:lnSpc>
              <a:buNone/>
            </a:pPr>
            <a:r>
              <a:rPr lang="en-US" sz="31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Recursos Adicionais Para Aprofundar Conhecimento</a:t>
            </a:r>
            <a:endParaRPr lang="en-US" sz="3150" dirty="0"/>
          </a:p>
        </p:txBody>
      </p:sp>
      <p:sp>
        <p:nvSpPr>
          <p:cNvPr id="3" name="Text 1"/>
          <p:cNvSpPr/>
          <p:nvPr/>
        </p:nvSpPr>
        <p:spPr>
          <a:xfrm>
            <a:off x="812244" y="1573530"/>
            <a:ext cx="3118961" cy="3807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Biblioteca de Conteúdo</a:t>
            </a:r>
            <a:endParaRPr lang="en-US" sz="2350" dirty="0"/>
          </a:p>
        </p:txBody>
      </p:sp>
      <p:sp>
        <p:nvSpPr>
          <p:cNvPr id="4" name="Text 2"/>
          <p:cNvSpPr/>
          <p:nvPr/>
        </p:nvSpPr>
        <p:spPr>
          <a:xfrm>
            <a:off x="812244" y="2157293"/>
            <a:ext cx="625530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Wonder Produções acredita em educar o mercado. 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812244" y="2664976"/>
            <a:ext cx="6255306" cy="9747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Oferecemos </a:t>
            </a:r>
            <a:pPr algn="l" indent="0" marL="0">
              <a:lnSpc>
                <a:spcPts val="2550"/>
              </a:lnSpc>
              <a:buNone/>
            </a:pPr>
            <a:r>
              <a:rPr lang="en-US" sz="15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recursos gratuitos</a:t>
            </a:r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extensivos para empresas que desejam aprender mais sobre transmissões ao vivo e comunicação digital.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12244" y="3822502"/>
            <a:ext cx="625530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E-book: "Guia Definitivo de Transmissões ao Vivo Corporativas"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812244" y="4218384"/>
            <a:ext cx="625530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Webinar gravado: "10 Erros Fatais em Live Streaming"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812244" y="4614267"/>
            <a:ext cx="625530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Checklist: "Preparação Completa para Seu Primeiro Webinar"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812244" y="5010150"/>
            <a:ext cx="625530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Template: "Briefing de Transmissão ao Vivo"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812244" y="5406033"/>
            <a:ext cx="625530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Calculadora de ROI de eventos digitais vs presenciais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812244" y="5913715"/>
            <a:ext cx="6255306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 </a:t>
            </a:r>
            <a:pPr algn="l" indent="0" marL="0">
              <a:lnSpc>
                <a:spcPts val="2550"/>
              </a:lnSpc>
              <a:buNone/>
            </a:pPr>
            <a:r>
              <a:rPr lang="en-US" sz="1550" u="sng" dirty="0">
                <a:solidFill>
                  <a:srgbClr val="C49F8C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Blog: Transmissão ao Vivo Profissional</a:t>
            </a:r>
            <a:endParaRPr lang="en-US" sz="1550" dirty="0"/>
          </a:p>
        </p:txBody>
      </p:sp>
      <p:pic>
        <p:nvPicPr>
          <p:cNvPr id="12" name="Image 0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470" y="1598890"/>
            <a:ext cx="6255306" cy="625530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43915" y="580192"/>
            <a:ext cx="5802630" cy="527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Estudos de Caso Aprofundados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43915" y="1529596"/>
            <a:ext cx="12942570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Explore como empresas de diversos setores transformaram suas estratégias de comunicação com transmissões ao vivo profissionais da Wonder Produções.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303770" y="2441972"/>
            <a:ext cx="22860" cy="5208627"/>
          </a:xfrm>
          <a:prstGeom prst="roundRect">
            <a:avLst>
              <a:gd name="adj" fmla="val 138446"/>
            </a:avLst>
          </a:prstGeom>
          <a:solidFill>
            <a:srgbClr val="504D4C"/>
          </a:solidFill>
          <a:ln/>
        </p:spPr>
      </p:sp>
      <p:sp>
        <p:nvSpPr>
          <p:cNvPr id="5" name="Shape 3"/>
          <p:cNvSpPr/>
          <p:nvPr/>
        </p:nvSpPr>
        <p:spPr>
          <a:xfrm>
            <a:off x="6467773" y="2667833"/>
            <a:ext cx="632936" cy="22860"/>
          </a:xfrm>
          <a:prstGeom prst="roundRect">
            <a:avLst>
              <a:gd name="adj" fmla="val 138446"/>
            </a:avLst>
          </a:prstGeom>
          <a:solidFill>
            <a:srgbClr val="504D4C"/>
          </a:solidFill>
          <a:ln/>
        </p:spPr>
      </p:sp>
      <p:sp>
        <p:nvSpPr>
          <p:cNvPr id="6" name="Shape 4"/>
          <p:cNvSpPr/>
          <p:nvPr/>
        </p:nvSpPr>
        <p:spPr>
          <a:xfrm>
            <a:off x="7077849" y="2441972"/>
            <a:ext cx="474702" cy="474702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7" name="Text 5"/>
          <p:cNvSpPr/>
          <p:nvPr/>
        </p:nvSpPr>
        <p:spPr>
          <a:xfrm>
            <a:off x="7156906" y="2481501"/>
            <a:ext cx="316468" cy="395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6"/>
          <p:cNvSpPr/>
          <p:nvPr/>
        </p:nvSpPr>
        <p:spPr>
          <a:xfrm>
            <a:off x="1825823" y="2514481"/>
            <a:ext cx="443448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Tech Startup → IPO Roadshow Virtual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843915" y="2970609"/>
            <a:ext cx="5416391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Como uma startup de IA alcançou 300 investidores em 15 países através de roadshow virtual de alto impacto, fechando rodada Series B de $45M.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7529691" y="3933706"/>
            <a:ext cx="632936" cy="22860"/>
          </a:xfrm>
          <a:prstGeom prst="roundRect">
            <a:avLst>
              <a:gd name="adj" fmla="val 138446"/>
            </a:avLst>
          </a:prstGeom>
          <a:solidFill>
            <a:srgbClr val="504D4C"/>
          </a:solidFill>
          <a:ln/>
        </p:spPr>
      </p:sp>
      <p:sp>
        <p:nvSpPr>
          <p:cNvPr id="11" name="Shape 9"/>
          <p:cNvSpPr/>
          <p:nvPr/>
        </p:nvSpPr>
        <p:spPr>
          <a:xfrm>
            <a:off x="7077849" y="3707844"/>
            <a:ext cx="474702" cy="474702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2" name="Text 10"/>
          <p:cNvSpPr/>
          <p:nvPr/>
        </p:nvSpPr>
        <p:spPr>
          <a:xfrm>
            <a:off x="7156906" y="3747373"/>
            <a:ext cx="316468" cy="395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1"/>
          <p:cNvSpPr/>
          <p:nvPr/>
        </p:nvSpPr>
        <p:spPr>
          <a:xfrm>
            <a:off x="8370094" y="3780353"/>
            <a:ext cx="4102418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Universidade → Formatura Híbrida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8370094" y="4236482"/>
            <a:ext cx="5416391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Cerimônia de formatura para 2.000 formandos com 15.000 familiares assistindo remotamente, criando experiência emocional memorável.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6467773" y="5024795"/>
            <a:ext cx="632936" cy="22860"/>
          </a:xfrm>
          <a:prstGeom prst="roundRect">
            <a:avLst>
              <a:gd name="adj" fmla="val 138446"/>
            </a:avLst>
          </a:prstGeom>
          <a:solidFill>
            <a:srgbClr val="504D4C"/>
          </a:solidFill>
          <a:ln/>
        </p:spPr>
      </p:sp>
      <p:sp>
        <p:nvSpPr>
          <p:cNvPr id="16" name="Shape 14"/>
          <p:cNvSpPr/>
          <p:nvPr/>
        </p:nvSpPr>
        <p:spPr>
          <a:xfrm>
            <a:off x="7077849" y="4798933"/>
            <a:ext cx="474702" cy="474702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7" name="Text 15"/>
          <p:cNvSpPr/>
          <p:nvPr/>
        </p:nvSpPr>
        <p:spPr>
          <a:xfrm>
            <a:off x="7156906" y="4838462"/>
            <a:ext cx="316468" cy="395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6"/>
          <p:cNvSpPr/>
          <p:nvPr/>
        </p:nvSpPr>
        <p:spPr>
          <a:xfrm>
            <a:off x="2413516" y="4871442"/>
            <a:ext cx="3846790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Varejo → Lançamento de Coleção</a:t>
            </a:r>
            <a:endParaRPr lang="en-US" sz="2050" dirty="0"/>
          </a:p>
        </p:txBody>
      </p:sp>
      <p:sp>
        <p:nvSpPr>
          <p:cNvPr id="19" name="Text 17"/>
          <p:cNvSpPr/>
          <p:nvPr/>
        </p:nvSpPr>
        <p:spPr>
          <a:xfrm>
            <a:off x="843915" y="5327571"/>
            <a:ext cx="5416391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Fashion show transmitido ao vivo com integração de e-commerce, gerando R$ 1.2M em vendas durante e nas 48h após o evento.</a:t>
            </a:r>
            <a:endParaRPr lang="en-US" sz="1650" dirty="0"/>
          </a:p>
        </p:txBody>
      </p:sp>
      <p:sp>
        <p:nvSpPr>
          <p:cNvPr id="20" name="Shape 18"/>
          <p:cNvSpPr/>
          <p:nvPr/>
        </p:nvSpPr>
        <p:spPr>
          <a:xfrm>
            <a:off x="7529691" y="6116003"/>
            <a:ext cx="632936" cy="22860"/>
          </a:xfrm>
          <a:prstGeom prst="roundRect">
            <a:avLst>
              <a:gd name="adj" fmla="val 138446"/>
            </a:avLst>
          </a:prstGeom>
          <a:solidFill>
            <a:srgbClr val="504D4C"/>
          </a:solidFill>
          <a:ln/>
        </p:spPr>
      </p:sp>
      <p:sp>
        <p:nvSpPr>
          <p:cNvPr id="21" name="Shape 19"/>
          <p:cNvSpPr/>
          <p:nvPr/>
        </p:nvSpPr>
        <p:spPr>
          <a:xfrm>
            <a:off x="7077849" y="5890141"/>
            <a:ext cx="474702" cy="474702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22" name="Text 20"/>
          <p:cNvSpPr/>
          <p:nvPr/>
        </p:nvSpPr>
        <p:spPr>
          <a:xfrm>
            <a:off x="7156906" y="5929670"/>
            <a:ext cx="316468" cy="395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24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2450" dirty="0"/>
          </a:p>
        </p:txBody>
      </p:sp>
      <p:sp>
        <p:nvSpPr>
          <p:cNvPr id="23" name="Text 21"/>
          <p:cNvSpPr/>
          <p:nvPr/>
        </p:nvSpPr>
        <p:spPr>
          <a:xfrm>
            <a:off x="8370094" y="5962650"/>
            <a:ext cx="316372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Saúde → Congresso Médico</a:t>
            </a:r>
            <a:endParaRPr lang="en-US" sz="2050" dirty="0"/>
          </a:p>
        </p:txBody>
      </p:sp>
      <p:sp>
        <p:nvSpPr>
          <p:cNvPr id="24" name="Text 22"/>
          <p:cNvSpPr/>
          <p:nvPr/>
        </p:nvSpPr>
        <p:spPr>
          <a:xfrm>
            <a:off x="8370094" y="6418778"/>
            <a:ext cx="5416391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Evento científico de 3 dias com 6 salas simultâneas, tradução em tempo real para 4 idiomas e 8.500 médicos participantes globalmente.</a:t>
            </a:r>
            <a:endParaRPr lang="en-US" sz="165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04875" y="622102"/>
            <a:ext cx="9007912" cy="565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Inovações Tecnológicas em Desenvolvimento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75" y="1781413"/>
            <a:ext cx="4797028" cy="47970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61497" y="1730573"/>
            <a:ext cx="7471529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Wonder Produções investe continuamente em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pesquisa e desenvolvimento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, explorando tecnologias emergentes que em breve estarão disponíveis para clientes visionários.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61497" y="3042642"/>
            <a:ext cx="3647003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IA Generativa para Conteúdo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61497" y="3622238"/>
            <a:ext cx="7471529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Algoritmos que geram automaticamente highlights, clips para redes sociais e resumos de transcrições imediatamente após transmissões.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61497" y="4572357"/>
            <a:ext cx="350210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Hologramas de Palestrantes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261497" y="5151953"/>
            <a:ext cx="7471529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Projeção holográfica que permite presença "física" de apresentadores remotos em eventos presenciais, eliminando necessidade de viagens.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61497" y="6102072"/>
            <a:ext cx="4718804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Tradução Automática em Tempo Real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261497" y="6681668"/>
            <a:ext cx="7471529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IA que traduz e dubla automaticamente transmissões para múltiplos idiomas simultaneamente, com sincronização labial.</a:t>
            </a:r>
            <a:endParaRPr lang="en-US" sz="175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580084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666887"/>
            <a:ext cx="12698254" cy="1982629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8912" y="1129070"/>
            <a:ext cx="8422005" cy="511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Comparativo: Transmissão Profissional vs DIY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818912" y="2050256"/>
            <a:ext cx="12992576" cy="5050155"/>
          </a:xfrm>
          <a:prstGeom prst="roundRect">
            <a:avLst>
              <a:gd name="adj" fmla="val 60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26532" y="2057876"/>
            <a:ext cx="12977336" cy="58840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31438" y="2188250"/>
            <a:ext cx="4777740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Aspecto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6226135" y="2188250"/>
            <a:ext cx="347614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Produção Profissional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0119241" y="2188250"/>
            <a:ext cx="347995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Produção DIY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826532" y="2646283"/>
            <a:ext cx="12977336" cy="5884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31438" y="2776657"/>
            <a:ext cx="4777740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Qualidade de Imagem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6226135" y="2776657"/>
            <a:ext cx="347614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4K/HD com múltiplas câmeras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119241" y="2776657"/>
            <a:ext cx="347995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Webcam ou smartphone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826532" y="3234690"/>
            <a:ext cx="12977336" cy="91606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31438" y="3365063"/>
            <a:ext cx="4777740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Qualidade de Áudio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226135" y="3365063"/>
            <a:ext cx="3476149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Microfones profissionais, mixagem ao vivo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0119241" y="3365063"/>
            <a:ext cx="347995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Áudio ambiente, inconsistente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26532" y="4150757"/>
            <a:ext cx="12977336" cy="5884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31438" y="4281130"/>
            <a:ext cx="4777740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Estabilidade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226135" y="4281130"/>
            <a:ext cx="347614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99.9% uptime com redundâncias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0119241" y="4281130"/>
            <a:ext cx="347995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Vulnerável a falhas técnicas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826532" y="4739164"/>
            <a:ext cx="12977336" cy="58840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31438" y="4869537"/>
            <a:ext cx="4777740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Suporte Técnico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6226135" y="4869537"/>
            <a:ext cx="347614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Equipe dedicada durante transmissão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0119241" y="4869537"/>
            <a:ext cx="347995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Você está sozinho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26532" y="5327571"/>
            <a:ext cx="12977336" cy="5884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31438" y="5457944"/>
            <a:ext cx="4777740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Interatividade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6226135" y="5457944"/>
            <a:ext cx="347614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Recursos avançados e moderação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10119241" y="5457944"/>
            <a:ext cx="347995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Funcionalidades básicas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826532" y="5915978"/>
            <a:ext cx="12977336" cy="58840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9" name="Text 27"/>
          <p:cNvSpPr/>
          <p:nvPr/>
        </p:nvSpPr>
        <p:spPr>
          <a:xfrm>
            <a:off x="1031438" y="6046351"/>
            <a:ext cx="4777740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Impressão Profissional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6226135" y="6046351"/>
            <a:ext cx="347614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Alto impacto e credibilidade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0119241" y="6046351"/>
            <a:ext cx="347995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Pode prejudicar imagem da marca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826532" y="6504384"/>
            <a:ext cx="12977336" cy="58840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3" name="Text 31"/>
          <p:cNvSpPr/>
          <p:nvPr/>
        </p:nvSpPr>
        <p:spPr>
          <a:xfrm>
            <a:off x="1031438" y="6634758"/>
            <a:ext cx="4777740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Investimento de Tempo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6226135" y="6634758"/>
            <a:ext cx="347614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Você foca no conteúdo</a:t>
            </a:r>
            <a:endParaRPr lang="en-US" sz="1600" dirty="0"/>
          </a:p>
        </p:txBody>
      </p:sp>
      <p:sp>
        <p:nvSpPr>
          <p:cNvPr id="35" name="Text 33"/>
          <p:cNvSpPr/>
          <p:nvPr/>
        </p:nvSpPr>
        <p:spPr>
          <a:xfrm>
            <a:off x="10119241" y="6634758"/>
            <a:ext cx="3479959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Horas gerenciando aspectos técnicos</a:t>
            </a:r>
            <a:endParaRPr lang="en-US" sz="16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5928955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Orçamento pelo Whatsapp?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8438" y="674489"/>
            <a:ext cx="8059817" cy="523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Calendário de Eventos </a:t>
            </a:r>
            <a:pPr algn="l" indent="0" marL="0">
              <a:lnSpc>
                <a:spcPts val="4100"/>
              </a:lnSpc>
              <a:buNone/>
            </a:pPr>
            <a:r>
              <a:rPr lang="en-US" sz="3300" dirty="0">
                <a:solidFill>
                  <a:srgbClr val="33221A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Wonder </a:t>
            </a:r>
            <a:pPr algn="l" indent="0" marL="0">
              <a:lnSpc>
                <a:spcPts val="4100"/>
              </a:lnSpc>
              <a:buNone/>
            </a:pPr>
            <a:r>
              <a:rPr lang="en-US" sz="3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Produções</a:t>
            </a:r>
            <a:endParaRPr lang="en-US" sz="3300" dirty="0"/>
          </a:p>
        </p:txBody>
      </p:sp>
      <p:sp>
        <p:nvSpPr>
          <p:cNvPr id="3" name="Text 1"/>
          <p:cNvSpPr/>
          <p:nvPr/>
        </p:nvSpPr>
        <p:spPr>
          <a:xfrm>
            <a:off x="838438" y="1617702"/>
            <a:ext cx="12953524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Participe de nossos eventos gratuitos e aprenda mais sobre transmissões ao vivo profissionais enquanto faz networking com outros profissionais de comunicação.</a:t>
            </a:r>
            <a:endParaRPr lang="en-US" sz="1650" dirty="0"/>
          </a:p>
        </p:txBody>
      </p:sp>
      <p:sp>
        <p:nvSpPr>
          <p:cNvPr id="4" name="Shape 2"/>
          <p:cNvSpPr/>
          <p:nvPr/>
        </p:nvSpPr>
        <p:spPr>
          <a:xfrm>
            <a:off x="7303770" y="2524244"/>
            <a:ext cx="22860" cy="5030867"/>
          </a:xfrm>
          <a:prstGeom prst="roundRect">
            <a:avLst>
              <a:gd name="adj" fmla="val 137556"/>
            </a:avLst>
          </a:prstGeom>
          <a:solidFill>
            <a:srgbClr val="504D4C"/>
          </a:solidFill>
          <a:ln/>
        </p:spPr>
      </p:sp>
      <p:sp>
        <p:nvSpPr>
          <p:cNvPr id="5" name="Shape 3"/>
          <p:cNvSpPr/>
          <p:nvPr/>
        </p:nvSpPr>
        <p:spPr>
          <a:xfrm>
            <a:off x="6709172" y="3351252"/>
            <a:ext cx="628888" cy="22860"/>
          </a:xfrm>
          <a:prstGeom prst="roundRect">
            <a:avLst>
              <a:gd name="adj" fmla="val 137556"/>
            </a:avLst>
          </a:prstGeom>
          <a:solidFill>
            <a:srgbClr val="504D4C"/>
          </a:solidFill>
          <a:ln/>
        </p:spPr>
      </p:sp>
      <p:sp>
        <p:nvSpPr>
          <p:cNvPr id="6" name="Shape 4"/>
          <p:cNvSpPr/>
          <p:nvPr/>
        </p:nvSpPr>
        <p:spPr>
          <a:xfrm>
            <a:off x="7236619" y="3284101"/>
            <a:ext cx="157163" cy="157163"/>
          </a:xfrm>
          <a:prstGeom prst="roundRect">
            <a:avLst>
              <a:gd name="adj" fmla="val 290908"/>
            </a:avLst>
          </a:prstGeom>
          <a:solidFill>
            <a:srgbClr val="C49F8C"/>
          </a:solidFill>
          <a:ln/>
        </p:spPr>
      </p:sp>
      <p:sp>
        <p:nvSpPr>
          <p:cNvPr id="7" name="Shape 5"/>
          <p:cNvSpPr/>
          <p:nvPr/>
        </p:nvSpPr>
        <p:spPr>
          <a:xfrm>
            <a:off x="838438" y="2524244"/>
            <a:ext cx="5847874" cy="1676995"/>
          </a:xfrm>
          <a:prstGeom prst="roundRect">
            <a:avLst>
              <a:gd name="adj" fmla="val 1875"/>
            </a:avLst>
          </a:prstGeom>
          <a:solidFill>
            <a:srgbClr val="373433"/>
          </a:solidFill>
          <a:ln/>
        </p:spPr>
      </p:sp>
      <p:sp>
        <p:nvSpPr>
          <p:cNvPr id="8" name="Text 6"/>
          <p:cNvSpPr/>
          <p:nvPr/>
        </p:nvSpPr>
        <p:spPr>
          <a:xfrm>
            <a:off x="1372076" y="2733794"/>
            <a:ext cx="5104686" cy="327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Workshop: Fundamentos de Live Streaming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1047988" y="3187065"/>
            <a:ext cx="5428774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Março 15 | 14h-17h | Vila Leopoldina | Gratuito mediante inscrição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7292340" y="4608909"/>
            <a:ext cx="628888" cy="22860"/>
          </a:xfrm>
          <a:prstGeom prst="roundRect">
            <a:avLst>
              <a:gd name="adj" fmla="val 137556"/>
            </a:avLst>
          </a:prstGeom>
          <a:solidFill>
            <a:srgbClr val="504D4C"/>
          </a:solidFill>
          <a:ln/>
        </p:spPr>
      </p:sp>
      <p:sp>
        <p:nvSpPr>
          <p:cNvPr id="11" name="Shape 9"/>
          <p:cNvSpPr/>
          <p:nvPr/>
        </p:nvSpPr>
        <p:spPr>
          <a:xfrm>
            <a:off x="7236619" y="4541758"/>
            <a:ext cx="157163" cy="157163"/>
          </a:xfrm>
          <a:prstGeom prst="roundRect">
            <a:avLst>
              <a:gd name="adj" fmla="val 290908"/>
            </a:avLst>
          </a:prstGeom>
          <a:solidFill>
            <a:srgbClr val="C49F8C"/>
          </a:solidFill>
          <a:ln/>
        </p:spPr>
      </p:sp>
      <p:sp>
        <p:nvSpPr>
          <p:cNvPr id="12" name="Shape 10"/>
          <p:cNvSpPr/>
          <p:nvPr/>
        </p:nvSpPr>
        <p:spPr>
          <a:xfrm>
            <a:off x="7944088" y="3781901"/>
            <a:ext cx="5847874" cy="1676995"/>
          </a:xfrm>
          <a:prstGeom prst="roundRect">
            <a:avLst>
              <a:gd name="adj" fmla="val 1875"/>
            </a:avLst>
          </a:prstGeom>
          <a:solidFill>
            <a:srgbClr val="373433"/>
          </a:solidFill>
          <a:ln/>
        </p:spPr>
      </p:sp>
      <p:sp>
        <p:nvSpPr>
          <p:cNvPr id="13" name="Text 11"/>
          <p:cNvSpPr/>
          <p:nvPr/>
        </p:nvSpPr>
        <p:spPr>
          <a:xfrm>
            <a:off x="8153638" y="3991451"/>
            <a:ext cx="4279940" cy="327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Masterclass: ROI de Eventos Digitais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8153638" y="4444722"/>
            <a:ext cx="5428774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Abril 22 | 10h-12h | Online | Certificado de participação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6709172" y="5657017"/>
            <a:ext cx="628888" cy="22860"/>
          </a:xfrm>
          <a:prstGeom prst="roundRect">
            <a:avLst>
              <a:gd name="adj" fmla="val 137556"/>
            </a:avLst>
          </a:prstGeom>
          <a:solidFill>
            <a:srgbClr val="504D4C"/>
          </a:solidFill>
          <a:ln/>
        </p:spPr>
      </p:sp>
      <p:sp>
        <p:nvSpPr>
          <p:cNvPr id="16" name="Shape 14"/>
          <p:cNvSpPr/>
          <p:nvPr/>
        </p:nvSpPr>
        <p:spPr>
          <a:xfrm>
            <a:off x="7236619" y="5589865"/>
            <a:ext cx="157163" cy="157163"/>
          </a:xfrm>
          <a:prstGeom prst="roundRect">
            <a:avLst>
              <a:gd name="adj" fmla="val 290908"/>
            </a:avLst>
          </a:prstGeom>
          <a:solidFill>
            <a:srgbClr val="C49F8C"/>
          </a:solidFill>
          <a:ln/>
        </p:spPr>
      </p:sp>
      <p:sp>
        <p:nvSpPr>
          <p:cNvPr id="17" name="Shape 15"/>
          <p:cNvSpPr/>
          <p:nvPr/>
        </p:nvSpPr>
        <p:spPr>
          <a:xfrm>
            <a:off x="838438" y="4830008"/>
            <a:ext cx="5847874" cy="1676995"/>
          </a:xfrm>
          <a:prstGeom prst="roundRect">
            <a:avLst>
              <a:gd name="adj" fmla="val 1875"/>
            </a:avLst>
          </a:prstGeom>
          <a:solidFill>
            <a:srgbClr val="373433"/>
          </a:solidFill>
          <a:ln/>
        </p:spPr>
      </p:sp>
      <p:sp>
        <p:nvSpPr>
          <p:cNvPr id="18" name="Text 16"/>
          <p:cNvSpPr/>
          <p:nvPr/>
        </p:nvSpPr>
        <p:spPr>
          <a:xfrm>
            <a:off x="2159794" y="5039558"/>
            <a:ext cx="4316968" cy="327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Tour de Estúdio: Tecnologia em Ação</a:t>
            </a:r>
            <a:endParaRPr lang="en-US" sz="2050" dirty="0"/>
          </a:p>
        </p:txBody>
      </p:sp>
      <p:sp>
        <p:nvSpPr>
          <p:cNvPr id="19" name="Text 17"/>
          <p:cNvSpPr/>
          <p:nvPr/>
        </p:nvSpPr>
        <p:spPr>
          <a:xfrm>
            <a:off x="1047988" y="5492829"/>
            <a:ext cx="5428774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Maio 10 | 16h-18h | Matriz Vila Romana | Vagas limitadas</a:t>
            </a:r>
            <a:endParaRPr lang="en-US" sz="1650" dirty="0"/>
          </a:p>
        </p:txBody>
      </p:sp>
      <p:sp>
        <p:nvSpPr>
          <p:cNvPr id="20" name="Shape 18"/>
          <p:cNvSpPr/>
          <p:nvPr/>
        </p:nvSpPr>
        <p:spPr>
          <a:xfrm>
            <a:off x="7292340" y="6705124"/>
            <a:ext cx="628888" cy="22860"/>
          </a:xfrm>
          <a:prstGeom prst="roundRect">
            <a:avLst>
              <a:gd name="adj" fmla="val 137556"/>
            </a:avLst>
          </a:prstGeom>
          <a:solidFill>
            <a:srgbClr val="504D4C"/>
          </a:solidFill>
          <a:ln/>
        </p:spPr>
      </p:sp>
      <p:sp>
        <p:nvSpPr>
          <p:cNvPr id="21" name="Shape 19"/>
          <p:cNvSpPr/>
          <p:nvPr/>
        </p:nvSpPr>
        <p:spPr>
          <a:xfrm>
            <a:off x="7236619" y="6637973"/>
            <a:ext cx="157163" cy="157163"/>
          </a:xfrm>
          <a:prstGeom prst="roundRect">
            <a:avLst>
              <a:gd name="adj" fmla="val 290908"/>
            </a:avLst>
          </a:prstGeom>
          <a:solidFill>
            <a:srgbClr val="C49F8C"/>
          </a:solidFill>
          <a:ln/>
        </p:spPr>
      </p:sp>
      <p:sp>
        <p:nvSpPr>
          <p:cNvPr id="22" name="Shape 20"/>
          <p:cNvSpPr/>
          <p:nvPr/>
        </p:nvSpPr>
        <p:spPr>
          <a:xfrm>
            <a:off x="7944088" y="5878116"/>
            <a:ext cx="5847874" cy="1676995"/>
          </a:xfrm>
          <a:prstGeom prst="roundRect">
            <a:avLst>
              <a:gd name="adj" fmla="val 1875"/>
            </a:avLst>
          </a:prstGeom>
          <a:solidFill>
            <a:srgbClr val="373433"/>
          </a:solidFill>
          <a:ln/>
        </p:spPr>
      </p:sp>
      <p:sp>
        <p:nvSpPr>
          <p:cNvPr id="23" name="Text 21"/>
          <p:cNvSpPr/>
          <p:nvPr/>
        </p:nvSpPr>
        <p:spPr>
          <a:xfrm>
            <a:off x="8153638" y="6087666"/>
            <a:ext cx="5080516" cy="327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Painel: Futuro da Comunicação Corporativa</a:t>
            </a:r>
            <a:endParaRPr lang="en-US" sz="2050" dirty="0"/>
          </a:p>
        </p:txBody>
      </p:sp>
      <p:sp>
        <p:nvSpPr>
          <p:cNvPr id="24" name="Text 22"/>
          <p:cNvSpPr/>
          <p:nvPr/>
        </p:nvSpPr>
        <p:spPr>
          <a:xfrm>
            <a:off x="8153638" y="6540937"/>
            <a:ext cx="5428774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Junho 18 | 19h-21h | Híbrido | Com líderes do mercado</a:t>
            </a:r>
            <a:endParaRPr lang="en-US" sz="165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4985" y="897731"/>
            <a:ext cx="9256752" cy="521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100"/>
              </a:lnSpc>
              <a:buNone/>
            </a:pPr>
            <a:r>
              <a:rPr lang="en-US" sz="32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Pacotes e Planos: Soluções Para Cada Necessidade</a:t>
            </a:r>
            <a:endParaRPr lang="en-US" sz="3250" dirty="0"/>
          </a:p>
        </p:txBody>
      </p:sp>
      <p:sp>
        <p:nvSpPr>
          <p:cNvPr id="3" name="Shape 1"/>
          <p:cNvSpPr/>
          <p:nvPr/>
        </p:nvSpPr>
        <p:spPr>
          <a:xfrm>
            <a:off x="834985" y="1837015"/>
            <a:ext cx="4180999" cy="5494853"/>
          </a:xfrm>
          <a:prstGeom prst="roundRect">
            <a:avLst>
              <a:gd name="adj" fmla="val 749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57845" y="1859875"/>
            <a:ext cx="4135279" cy="626269"/>
          </a:xfrm>
          <a:prstGeom prst="roundRect">
            <a:avLst>
              <a:gd name="adj" fmla="val 620"/>
            </a:avLst>
          </a:prstGeom>
          <a:solidFill>
            <a:srgbClr val="37343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918" y="1977271"/>
            <a:ext cx="313134" cy="39135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66562" y="2694861"/>
            <a:ext cx="2609493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Pacote Essencial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1066562" y="3146346"/>
            <a:ext cx="3717846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Ideal para: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Webinars, entrevistas, conteúdo regular simples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1066562" y="3939302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 câmera HD profissional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66562" y="4346138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Áudio lapela wireless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1066562" y="4752975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Iluminação básica 2 pontos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066562" y="5159812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Streaming para 1 plataforma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066562" y="5566648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Até 2 horas de transmissão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066562" y="6025753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partir de R$ 3.500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224701" y="1837015"/>
            <a:ext cx="4180999" cy="5494853"/>
          </a:xfrm>
          <a:prstGeom prst="roundRect">
            <a:avLst>
              <a:gd name="adj" fmla="val 749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5247561" y="1859875"/>
            <a:ext cx="4135279" cy="626269"/>
          </a:xfrm>
          <a:prstGeom prst="roundRect">
            <a:avLst>
              <a:gd name="adj" fmla="val 620"/>
            </a:avLst>
          </a:prstGeom>
          <a:solidFill>
            <a:srgbClr val="373433"/>
          </a:solidFill>
          <a:ln/>
        </p:spPr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33" y="1977271"/>
            <a:ext cx="313134" cy="391358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5456277" y="2694861"/>
            <a:ext cx="2609493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Pacote Profissional</a:t>
            </a:r>
            <a:endParaRPr lang="en-US" sz="2050" dirty="0"/>
          </a:p>
        </p:txBody>
      </p:sp>
      <p:sp>
        <p:nvSpPr>
          <p:cNvPr id="18" name="Text 14"/>
          <p:cNvSpPr/>
          <p:nvPr/>
        </p:nvSpPr>
        <p:spPr>
          <a:xfrm>
            <a:off x="5456277" y="3146346"/>
            <a:ext cx="3717846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Ideal para: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Eventos corporativos, lançamentos, conferências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5456277" y="3939302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 câmeras 4K com cortes ao vivo</a:t>
            </a: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5456277" y="4346138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Sistema áudio multicanal</a:t>
            </a:r>
            <a:endParaRPr lang="en-US" sz="1600" dirty="0"/>
          </a:p>
        </p:txBody>
      </p:sp>
      <p:sp>
        <p:nvSpPr>
          <p:cNvPr id="21" name="Text 17"/>
          <p:cNvSpPr/>
          <p:nvPr/>
        </p:nvSpPr>
        <p:spPr>
          <a:xfrm>
            <a:off x="5456277" y="4752975"/>
            <a:ext cx="3717846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Iluminação cinematográfica completa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5456277" y="5493663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Multi-streaming 3 plataformas</a:t>
            </a:r>
            <a:endParaRPr lang="en-US" sz="1600" dirty="0"/>
          </a:p>
        </p:txBody>
      </p:sp>
      <p:sp>
        <p:nvSpPr>
          <p:cNvPr id="23" name="Text 19"/>
          <p:cNvSpPr/>
          <p:nvPr/>
        </p:nvSpPr>
        <p:spPr>
          <a:xfrm>
            <a:off x="5456277" y="5900499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Gráficos e lower thirds branded</a:t>
            </a:r>
            <a:endParaRPr lang="en-US" sz="1600" dirty="0"/>
          </a:p>
        </p:txBody>
      </p:sp>
      <p:sp>
        <p:nvSpPr>
          <p:cNvPr id="24" name="Text 20"/>
          <p:cNvSpPr/>
          <p:nvPr/>
        </p:nvSpPr>
        <p:spPr>
          <a:xfrm>
            <a:off x="5456277" y="6307336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Até 6 horas de transmissão</a:t>
            </a:r>
            <a:endParaRPr lang="en-US" sz="1600" dirty="0"/>
          </a:p>
        </p:txBody>
      </p:sp>
      <p:sp>
        <p:nvSpPr>
          <p:cNvPr id="25" name="Text 21"/>
          <p:cNvSpPr/>
          <p:nvPr/>
        </p:nvSpPr>
        <p:spPr>
          <a:xfrm>
            <a:off x="5456277" y="6766441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partir de R$ 12.000</a:t>
            </a:r>
            <a:endParaRPr lang="en-US" sz="1600" dirty="0"/>
          </a:p>
        </p:txBody>
      </p:sp>
      <p:sp>
        <p:nvSpPr>
          <p:cNvPr id="26" name="Shape 22"/>
          <p:cNvSpPr/>
          <p:nvPr/>
        </p:nvSpPr>
        <p:spPr>
          <a:xfrm>
            <a:off x="9614416" y="1837015"/>
            <a:ext cx="4180999" cy="5494853"/>
          </a:xfrm>
          <a:prstGeom prst="roundRect">
            <a:avLst>
              <a:gd name="adj" fmla="val 749"/>
            </a:avLst>
          </a:prstGeom>
          <a:solidFill>
            <a:srgbClr val="464342"/>
          </a:solidFill>
          <a:ln w="22860">
            <a:solidFill>
              <a:srgbClr val="504D4C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9637276" y="1859875"/>
            <a:ext cx="4135279" cy="626269"/>
          </a:xfrm>
          <a:prstGeom prst="roundRect">
            <a:avLst>
              <a:gd name="adj" fmla="val 620"/>
            </a:avLst>
          </a:prstGeom>
          <a:solidFill>
            <a:srgbClr val="373433"/>
          </a:solidFill>
          <a:ln/>
        </p:spPr>
      </p:sp>
      <p:pic>
        <p:nvPicPr>
          <p:cNvPr id="2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348" y="1977271"/>
            <a:ext cx="313134" cy="391358"/>
          </a:xfrm>
          <a:prstGeom prst="rect">
            <a:avLst/>
          </a:prstGeom>
        </p:spPr>
      </p:pic>
      <p:sp>
        <p:nvSpPr>
          <p:cNvPr id="29" name="Text 24"/>
          <p:cNvSpPr/>
          <p:nvPr/>
        </p:nvSpPr>
        <p:spPr>
          <a:xfrm>
            <a:off x="9845993" y="2694861"/>
            <a:ext cx="2609493" cy="326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Pacote Enterprise</a:t>
            </a:r>
            <a:endParaRPr lang="en-US" sz="2050" dirty="0"/>
          </a:p>
        </p:txBody>
      </p:sp>
      <p:sp>
        <p:nvSpPr>
          <p:cNvPr id="30" name="Text 25"/>
          <p:cNvSpPr/>
          <p:nvPr/>
        </p:nvSpPr>
        <p:spPr>
          <a:xfrm>
            <a:off x="9845993" y="3146346"/>
            <a:ext cx="3717846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Ideal para:</a:t>
            </a:r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Grandes eventos, transmissões complexas multi-sala</a:t>
            </a:r>
            <a:endParaRPr lang="en-US" sz="1600" dirty="0"/>
          </a:p>
        </p:txBody>
      </p:sp>
      <p:sp>
        <p:nvSpPr>
          <p:cNvPr id="31" name="Text 26"/>
          <p:cNvSpPr/>
          <p:nvPr/>
        </p:nvSpPr>
        <p:spPr>
          <a:xfrm>
            <a:off x="9845993" y="3939302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5+ câmeras 4K com grua/slider</a:t>
            </a:r>
            <a:endParaRPr lang="en-US" sz="1600" dirty="0"/>
          </a:p>
        </p:txBody>
      </p:sp>
      <p:sp>
        <p:nvSpPr>
          <p:cNvPr id="32" name="Text 27"/>
          <p:cNvSpPr/>
          <p:nvPr/>
        </p:nvSpPr>
        <p:spPr>
          <a:xfrm>
            <a:off x="9845993" y="4346138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Broadcast-grade audio e vídeo</a:t>
            </a:r>
            <a:endParaRPr lang="en-US" sz="1600" dirty="0"/>
          </a:p>
        </p:txBody>
      </p:sp>
      <p:sp>
        <p:nvSpPr>
          <p:cNvPr id="33" name="Text 28"/>
          <p:cNvSpPr/>
          <p:nvPr/>
        </p:nvSpPr>
        <p:spPr>
          <a:xfrm>
            <a:off x="9845993" y="4752975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Múltiplas salas/palcos simultâneos</a:t>
            </a:r>
            <a:endParaRPr lang="en-US" sz="1600" dirty="0"/>
          </a:p>
        </p:txBody>
      </p:sp>
      <p:sp>
        <p:nvSpPr>
          <p:cNvPr id="34" name="Text 29"/>
          <p:cNvSpPr/>
          <p:nvPr/>
        </p:nvSpPr>
        <p:spPr>
          <a:xfrm>
            <a:off x="9845993" y="5159812"/>
            <a:ext cx="3717846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Integração com plataforma customizada</a:t>
            </a:r>
            <a:endParaRPr lang="en-US" sz="1600" dirty="0"/>
          </a:p>
        </p:txBody>
      </p:sp>
      <p:sp>
        <p:nvSpPr>
          <p:cNvPr id="35" name="Text 30"/>
          <p:cNvSpPr/>
          <p:nvPr/>
        </p:nvSpPr>
        <p:spPr>
          <a:xfrm>
            <a:off x="9845993" y="5900499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Equipe completa on-site</a:t>
            </a:r>
            <a:endParaRPr lang="en-US" sz="1600" dirty="0"/>
          </a:p>
        </p:txBody>
      </p:sp>
      <p:sp>
        <p:nvSpPr>
          <p:cNvPr id="36" name="Text 31"/>
          <p:cNvSpPr/>
          <p:nvPr/>
        </p:nvSpPr>
        <p:spPr>
          <a:xfrm>
            <a:off x="9845993" y="6307336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Duração ilimitada</a:t>
            </a:r>
            <a:endParaRPr lang="en-US" sz="1600" dirty="0"/>
          </a:p>
        </p:txBody>
      </p:sp>
      <p:sp>
        <p:nvSpPr>
          <p:cNvPr id="37" name="Text 32"/>
          <p:cNvSpPr/>
          <p:nvPr/>
        </p:nvSpPr>
        <p:spPr>
          <a:xfrm>
            <a:off x="9845993" y="6766441"/>
            <a:ext cx="3717846" cy="333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Sob consulta</a:t>
            </a:r>
            <a:endParaRPr lang="en-US" sz="16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590919"/>
            <a:ext cx="5437108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Recomendamos a leitura: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677722"/>
            <a:ext cx="12698254" cy="196084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3777" y="614720"/>
            <a:ext cx="9472613" cy="433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Programa de Fidelidade: Benefícios Para Clientes Recorrentes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93777" y="1464588"/>
            <a:ext cx="7093148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Empresas que realizam transmissões regularmente merecem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reconhecimento especial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. 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93777" y="1898213"/>
            <a:ext cx="7093148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Nosso programa de fidelidade oferece vantagens crescentes baseadas em volume e relacionamento de longo prazo.</a:t>
            </a:r>
            <a:endParaRPr lang="en-US" sz="1350" dirty="0"/>
          </a:p>
        </p:txBody>
      </p:sp>
      <p:sp>
        <p:nvSpPr>
          <p:cNvPr id="5" name="Shape 3"/>
          <p:cNvSpPr/>
          <p:nvPr/>
        </p:nvSpPr>
        <p:spPr>
          <a:xfrm>
            <a:off x="693777" y="2648307"/>
            <a:ext cx="2364343" cy="478155"/>
          </a:xfrm>
          <a:prstGeom prst="roundRect">
            <a:avLst>
              <a:gd name="adj" fmla="val 5441"/>
            </a:avLst>
          </a:prstGeom>
          <a:solidFill>
            <a:srgbClr val="373433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4029" y="2734985"/>
            <a:ext cx="243840" cy="304800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693777" y="3169801"/>
            <a:ext cx="4728686" cy="478155"/>
          </a:xfrm>
          <a:prstGeom prst="roundRect">
            <a:avLst>
              <a:gd name="adj" fmla="val 5441"/>
            </a:avLst>
          </a:prstGeom>
          <a:solidFill>
            <a:srgbClr val="373433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200" y="3256478"/>
            <a:ext cx="243840" cy="304800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693777" y="3691295"/>
            <a:ext cx="7093148" cy="478155"/>
          </a:xfrm>
          <a:prstGeom prst="roundRect">
            <a:avLst>
              <a:gd name="adj" fmla="val 5441"/>
            </a:avLst>
          </a:prstGeom>
          <a:solidFill>
            <a:srgbClr val="373433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372" y="3777972"/>
            <a:ext cx="243840" cy="304800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693777" y="4342805"/>
            <a:ext cx="346829" cy="346829"/>
          </a:xfrm>
          <a:prstGeom prst="roundRect">
            <a:avLst>
              <a:gd name="adj" fmla="val 7501"/>
            </a:avLst>
          </a:prstGeom>
          <a:solidFill>
            <a:srgbClr val="373433"/>
          </a:solidFill>
          <a:ln/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5" y="4380667"/>
            <a:ext cx="216694" cy="27098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13961" y="4380667"/>
            <a:ext cx="2168009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Nível Bronze</a:t>
            </a:r>
            <a:endParaRPr lang="en-US" sz="1700" dirty="0"/>
          </a:p>
        </p:txBody>
      </p:sp>
      <p:sp>
        <p:nvSpPr>
          <p:cNvPr id="14" name="Text 8"/>
          <p:cNvSpPr/>
          <p:nvPr/>
        </p:nvSpPr>
        <p:spPr>
          <a:xfrm>
            <a:off x="1213961" y="4825008"/>
            <a:ext cx="6572964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3-5 projetos/ano: 10% desconto, prioridade em agendamento</a:t>
            </a:r>
            <a:endParaRPr lang="en-US" sz="1350" dirty="0"/>
          </a:p>
        </p:txBody>
      </p:sp>
      <p:sp>
        <p:nvSpPr>
          <p:cNvPr id="15" name="Shape 9"/>
          <p:cNvSpPr/>
          <p:nvPr/>
        </p:nvSpPr>
        <p:spPr>
          <a:xfrm>
            <a:off x="693777" y="5362694"/>
            <a:ext cx="346829" cy="346829"/>
          </a:xfrm>
          <a:prstGeom prst="roundRect">
            <a:avLst>
              <a:gd name="adj" fmla="val 7501"/>
            </a:avLst>
          </a:prstGeom>
          <a:solidFill>
            <a:srgbClr val="373433"/>
          </a:solidFill>
          <a:ln/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785" y="5400556"/>
            <a:ext cx="216694" cy="27098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213961" y="5400556"/>
            <a:ext cx="2168009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Nível Prata</a:t>
            </a:r>
            <a:endParaRPr lang="en-US" sz="1700" dirty="0"/>
          </a:p>
        </p:txBody>
      </p:sp>
      <p:sp>
        <p:nvSpPr>
          <p:cNvPr id="18" name="Text 11"/>
          <p:cNvSpPr/>
          <p:nvPr/>
        </p:nvSpPr>
        <p:spPr>
          <a:xfrm>
            <a:off x="1213961" y="5844897"/>
            <a:ext cx="6572964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6-11 projetos/ano: 15% desconto, consultorias gratuitas, acesso antecipado a novos serviços</a:t>
            </a:r>
            <a:endParaRPr lang="en-US" sz="1350" dirty="0"/>
          </a:p>
        </p:txBody>
      </p:sp>
      <p:sp>
        <p:nvSpPr>
          <p:cNvPr id="19" name="Shape 12"/>
          <p:cNvSpPr/>
          <p:nvPr/>
        </p:nvSpPr>
        <p:spPr>
          <a:xfrm>
            <a:off x="693777" y="6660118"/>
            <a:ext cx="346829" cy="346829"/>
          </a:xfrm>
          <a:prstGeom prst="roundRect">
            <a:avLst>
              <a:gd name="adj" fmla="val 7501"/>
            </a:avLst>
          </a:prstGeom>
          <a:solidFill>
            <a:srgbClr val="373433"/>
          </a:solidFill>
          <a:ln/>
        </p:spPr>
      </p:sp>
      <p:pic>
        <p:nvPicPr>
          <p:cNvPr id="20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85" y="6697980"/>
            <a:ext cx="216694" cy="270986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1213961" y="6697980"/>
            <a:ext cx="2168009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Nível Ouro</a:t>
            </a:r>
            <a:endParaRPr lang="en-US" sz="1700" dirty="0"/>
          </a:p>
        </p:txBody>
      </p:sp>
      <p:sp>
        <p:nvSpPr>
          <p:cNvPr id="22" name="Text 14"/>
          <p:cNvSpPr/>
          <p:nvPr/>
        </p:nvSpPr>
        <p:spPr>
          <a:xfrm>
            <a:off x="1213961" y="7142321"/>
            <a:ext cx="6572964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12+ projetos/ano: 20% desconto, account manager dedicado, SLA diferenciado</a:t>
            </a:r>
            <a:endParaRPr lang="en-US" sz="1350" dirty="0"/>
          </a:p>
        </p:txBody>
      </p:sp>
      <p:pic>
        <p:nvPicPr>
          <p:cNvPr id="23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7694" y="1503521"/>
            <a:ext cx="5726549" cy="57265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769" y="636032"/>
            <a:ext cx="8149471" cy="510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Infraestrutura Técnica Que Faz a Diferença</a:t>
            </a:r>
            <a:endParaRPr lang="en-US" sz="3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769" y="1682353"/>
            <a:ext cx="4899779" cy="48997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22325" y="1656874"/>
            <a:ext cx="4578548" cy="3829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Equipamentos de Nível Broadcast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222325" y="2243971"/>
            <a:ext cx="7598807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qualidade de uma transmissão ao vivo profissional começa com a infraestrutura técnica. 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222325" y="3081099"/>
            <a:ext cx="7598807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Câmeras de alta definição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capturam cada detalhe com nitidez impressionante, enquanto sistemas de áudio profissionais garantem clareza perfeita mesmo em ambientes desafiadores.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222325" y="4244935"/>
            <a:ext cx="7598807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Switchers de vídeo permitem transições suaves entre múltiplas fontes de imagem, criando uma narrativa visual dinâmica e envolvente. 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6222325" y="5082064"/>
            <a:ext cx="7598807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Codificadores de última geração otimizam a transmissão para diferentes velocidades de internet, garantindo qualidade consistente para todos os espectadores.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6222325" y="5919192"/>
            <a:ext cx="7598807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Sistemas de iluminação profissional criam a atmosfera adequada e garantem que apresentadores e produtos sejam exibidos na melhor luz possível. 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6222325" y="6756321"/>
            <a:ext cx="7598807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Cada elemento técnico é cuidadosamente selecionado e configurado para criar uma experiência visual excepcional.</a:t>
            </a:r>
            <a:endParaRPr lang="en-US" sz="1600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5952" y="652582"/>
            <a:ext cx="9472970" cy="59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Como Solicitar Seu Orçamento Personalizado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945952" y="1716762"/>
            <a:ext cx="12738497" cy="378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Obter um orçamento detalhado e personalizado é simples e rápido. 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945952" y="2361009"/>
            <a:ext cx="12738497" cy="378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Oferecemos </a:t>
            </a:r>
            <a:pPr algn="l" indent="0" marL="0">
              <a:lnSpc>
                <a:spcPts val="2950"/>
              </a:lnSpc>
              <a:buNone/>
            </a:pPr>
            <a:r>
              <a:rPr lang="en-US" sz="18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múltiplos canais de contato</a:t>
            </a:r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para sua conveniência, com resposta garantida em até 24 horas úteis.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945952" y="3005257"/>
            <a:ext cx="12738497" cy="378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945952" y="3649504"/>
            <a:ext cx="532090" cy="53209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7" name="Text 5"/>
          <p:cNvSpPr/>
          <p:nvPr/>
        </p:nvSpPr>
        <p:spPr>
          <a:xfrm>
            <a:off x="1714500" y="3730704"/>
            <a:ext cx="4221361" cy="369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WhatsApp Direto (Mais Rápido)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1714500" y="4241959"/>
            <a:ext cx="5452943" cy="1134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u="sng" dirty="0">
                <a:solidFill>
                  <a:srgbClr val="C49F8C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 91085-9887</a:t>
            </a:r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- Resposta imediata durante horário comercial, com possibilidade de agendar videochamada consultiva.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7462957" y="3649504"/>
            <a:ext cx="532090" cy="53209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0" name="Text 8"/>
          <p:cNvSpPr/>
          <p:nvPr/>
        </p:nvSpPr>
        <p:spPr>
          <a:xfrm>
            <a:off x="8231505" y="3730704"/>
            <a:ext cx="2956203" cy="369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Formulário Online</a:t>
            </a:r>
            <a:endParaRPr lang="en-US" sz="2300" dirty="0"/>
          </a:p>
        </p:txBody>
      </p:sp>
      <p:sp>
        <p:nvSpPr>
          <p:cNvPr id="11" name="Text 9"/>
          <p:cNvSpPr/>
          <p:nvPr/>
        </p:nvSpPr>
        <p:spPr>
          <a:xfrm>
            <a:off x="8231505" y="4241959"/>
            <a:ext cx="5452943" cy="1134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Preencha briefing detalhado em nosso site para receber proposta completa por email em até 48 horas.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945952" y="5849660"/>
            <a:ext cx="532090" cy="53209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3" name="Text 11"/>
          <p:cNvSpPr/>
          <p:nvPr/>
        </p:nvSpPr>
        <p:spPr>
          <a:xfrm>
            <a:off x="1714500" y="5930860"/>
            <a:ext cx="3462933" cy="369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Visita aos Nossos Estúdios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714500" y="6442115"/>
            <a:ext cx="5452943" cy="1134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Agende tour guiado e reunião presencial em qualquer uma de nossas três unidades em São Paulo.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62957" y="5849660"/>
            <a:ext cx="532090" cy="532090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6" name="Text 14"/>
          <p:cNvSpPr/>
          <p:nvPr/>
        </p:nvSpPr>
        <p:spPr>
          <a:xfrm>
            <a:off x="8231505" y="5930860"/>
            <a:ext cx="3399711" cy="369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Videochamada Consultiva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8231505" y="6442115"/>
            <a:ext cx="5452943" cy="11347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Consulta online de 30 minutos com especialista, sem compromisso, para entender suas necessidades e apresentar soluções.</a:t>
            </a:r>
            <a:endParaRPr lang="en-US" sz="185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3184922"/>
            <a:ext cx="570071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Siga-nos nas Redes Sociais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966073" y="4271724"/>
            <a:ext cx="12698254" cy="772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Mantenha-se atualizado com nossas últimas produções, dicas de transmissão ao vivo, bastidores de projetos e tendências do mercado audiovisual.</a:t>
            </a:r>
            <a:endParaRPr lang="en-US" sz="19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4830723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2612" y="893683"/>
            <a:ext cx="12310586" cy="557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Compromisso com Sustentabilidade e Responsabilidade Social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892612" y="1897856"/>
            <a:ext cx="12845177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Empresa reconhece seu papel em criar um futuro mais sustentável. 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892612" y="2505789"/>
            <a:ext cx="12845177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Nossas operações incorporam </a:t>
            </a:r>
            <a:pPr algn="l" indent="0" marL="0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práticas ecologicamente responsáveis</a:t>
            </a:r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e contribuímos ativamente para causas sociais.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892612" y="3113722"/>
            <a:ext cx="6311027" cy="1999536"/>
          </a:xfrm>
          <a:prstGeom prst="roundRect">
            <a:avLst>
              <a:gd name="adj" fmla="val 1674"/>
            </a:avLst>
          </a:prstGeom>
          <a:solidFill>
            <a:srgbClr val="373433"/>
          </a:solidFill>
          <a:ln/>
        </p:spPr>
      </p:sp>
      <p:sp>
        <p:nvSpPr>
          <p:cNvPr id="6" name="Text 4"/>
          <p:cNvSpPr/>
          <p:nvPr/>
        </p:nvSpPr>
        <p:spPr>
          <a:xfrm>
            <a:off x="1115735" y="3336846"/>
            <a:ext cx="3349823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Operações Carbono Neutro</a:t>
            </a:r>
            <a:endParaRPr lang="en-US" sz="2150" dirty="0"/>
          </a:p>
        </p:txBody>
      </p:sp>
      <p:sp>
        <p:nvSpPr>
          <p:cNvPr id="7" name="Text 5"/>
          <p:cNvSpPr/>
          <p:nvPr/>
        </p:nvSpPr>
        <p:spPr>
          <a:xfrm>
            <a:off x="1115735" y="3819287"/>
            <a:ext cx="5864781" cy="107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Compensação total de emissões através de projetos de reflorestamento certificados e uso de energia renovável em nossos estúdios.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426762" y="3113722"/>
            <a:ext cx="6311027" cy="1999536"/>
          </a:xfrm>
          <a:prstGeom prst="roundRect">
            <a:avLst>
              <a:gd name="adj" fmla="val 1674"/>
            </a:avLst>
          </a:prstGeom>
          <a:solidFill>
            <a:srgbClr val="373433"/>
          </a:solidFill>
          <a:ln/>
        </p:spPr>
      </p:sp>
      <p:sp>
        <p:nvSpPr>
          <p:cNvPr id="9" name="Text 7"/>
          <p:cNvSpPr/>
          <p:nvPr/>
        </p:nvSpPr>
        <p:spPr>
          <a:xfrm>
            <a:off x="7649885" y="3336846"/>
            <a:ext cx="3074908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Equipamentos Eficientes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7649885" y="3819287"/>
            <a:ext cx="5864781" cy="107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Investimento prioritário em tecnologia LED de baixo consumo e equipamentos energy-efficient de última geração.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92612" y="5336381"/>
            <a:ext cx="6311027" cy="1999536"/>
          </a:xfrm>
          <a:prstGeom prst="roundRect">
            <a:avLst>
              <a:gd name="adj" fmla="val 1674"/>
            </a:avLst>
          </a:prstGeom>
          <a:solidFill>
            <a:srgbClr val="373433"/>
          </a:solidFill>
          <a:ln/>
        </p:spPr>
      </p:sp>
      <p:sp>
        <p:nvSpPr>
          <p:cNvPr id="12" name="Text 10"/>
          <p:cNvSpPr/>
          <p:nvPr/>
        </p:nvSpPr>
        <p:spPr>
          <a:xfrm>
            <a:off x="1115735" y="5559504"/>
            <a:ext cx="2972038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Redução de Desperdício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1115735" y="6041946"/>
            <a:ext cx="5864781" cy="107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Transmissões digitais eliminam materiais impressos e descartáveis, reduzindo drasticamente pegada ambiental de eventos.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7426762" y="5336381"/>
            <a:ext cx="6311027" cy="1999536"/>
          </a:xfrm>
          <a:prstGeom prst="roundRect">
            <a:avLst>
              <a:gd name="adj" fmla="val 1674"/>
            </a:avLst>
          </a:prstGeom>
          <a:solidFill>
            <a:srgbClr val="373433"/>
          </a:solidFill>
          <a:ln/>
        </p:spPr>
      </p:sp>
      <p:sp>
        <p:nvSpPr>
          <p:cNvPr id="15" name="Text 13"/>
          <p:cNvSpPr/>
          <p:nvPr/>
        </p:nvSpPr>
        <p:spPr>
          <a:xfrm>
            <a:off x="7649885" y="5559504"/>
            <a:ext cx="2789634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Projetos Sociais</a:t>
            </a:r>
            <a:endParaRPr lang="en-US" sz="2150" dirty="0"/>
          </a:p>
        </p:txBody>
      </p:sp>
      <p:sp>
        <p:nvSpPr>
          <p:cNvPr id="16" name="Text 14"/>
          <p:cNvSpPr/>
          <p:nvPr/>
        </p:nvSpPr>
        <p:spPr>
          <a:xfrm>
            <a:off x="7649885" y="6041946"/>
            <a:ext cx="5864781" cy="107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5% dos lucros destinados a ONGs que promovem inclusão digital e acesso à educação audiovisual para jovens carentes.</a:t>
            </a:r>
            <a:endParaRPr lang="en-US" sz="175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752832"/>
            <a:ext cx="7188160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Links Úteis e Recursos Adicionais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966073" y="1839635"/>
            <a:ext cx="12698254" cy="386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Explore mais conteúdo valioso sobre transmissão ao vivo profissional e produção audiovisual:</a:t>
            </a:r>
            <a:endParaRPr lang="en-US" sz="19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6561" y="2459950"/>
            <a:ext cx="362307" cy="45279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750933" y="2497812"/>
            <a:ext cx="5413296" cy="1132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 </a:t>
            </a:r>
            <a:pPr algn="l" indent="0" marL="0">
              <a:lnSpc>
                <a:spcPts val="2950"/>
              </a:lnSpc>
              <a:buNone/>
            </a:pPr>
            <a:r>
              <a:rPr lang="en-US" sz="2350" u="sng" dirty="0">
                <a:solidFill>
                  <a:srgbClr val="33221A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Artigo Completo sobre Transmissão ao Vivo Profissional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1750933" y="3774996"/>
            <a:ext cx="5413296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Guia aprofundado com tudo que você precisa saber sobre planejamento e execução de transmissões corporativas.</a:t>
            </a:r>
            <a:endParaRPr lang="en-US" sz="190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40" y="2459950"/>
            <a:ext cx="362307" cy="45279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50912" y="2497812"/>
            <a:ext cx="5413415" cy="1132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 </a:t>
            </a:r>
            <a:pPr algn="l" indent="0" marL="0">
              <a:lnSpc>
                <a:spcPts val="2950"/>
              </a:lnSpc>
              <a:buNone/>
            </a:pPr>
            <a:r>
              <a:rPr lang="en-US" sz="2350" u="sng" dirty="0">
                <a:solidFill>
                  <a:srgbClr val="33221A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4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 Fernando Coutinho - Insights de Marketing Digital</a:t>
            </a:r>
            <a:endParaRPr lang="en-US" sz="2350" dirty="0"/>
          </a:p>
        </p:txBody>
      </p:sp>
      <p:sp>
        <p:nvSpPr>
          <p:cNvPr id="9" name="Text 5"/>
          <p:cNvSpPr/>
          <p:nvPr/>
        </p:nvSpPr>
        <p:spPr>
          <a:xfrm>
            <a:off x="8250912" y="3774996"/>
            <a:ext cx="5413415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Perspectivas estratégicas sobre como integrar transmissões ao vivo em campanhas de marketing abrangentes.</a:t>
            </a:r>
            <a:endParaRPr lang="en-US" sz="190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61" y="5379601"/>
            <a:ext cx="362307" cy="45279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750933" y="5417463"/>
            <a:ext cx="5413296" cy="754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 </a:t>
            </a:r>
            <a:pPr algn="l" indent="0" marL="0">
              <a:lnSpc>
                <a:spcPts val="2950"/>
              </a:lnSpc>
              <a:buNone/>
            </a:pPr>
            <a:r>
              <a:rPr lang="en-US" sz="2350" u="sng" dirty="0">
                <a:solidFill>
                  <a:srgbClr val="33221A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6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Recursos Técnicos Avançados</a:t>
            </a:r>
            <a:endParaRPr lang="en-US" sz="2350" dirty="0"/>
          </a:p>
        </p:txBody>
      </p:sp>
      <p:sp>
        <p:nvSpPr>
          <p:cNvPr id="12" name="Text 7"/>
          <p:cNvSpPr/>
          <p:nvPr/>
        </p:nvSpPr>
        <p:spPr>
          <a:xfrm>
            <a:off x="1750933" y="6317218"/>
            <a:ext cx="5413296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Especificações técnicas, comparativos de equipamentos e melhores práticas para produtores experientes.</a:t>
            </a:r>
            <a:endParaRPr lang="en-US" sz="190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540" y="5379601"/>
            <a:ext cx="362307" cy="45279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250912" y="5417463"/>
            <a:ext cx="5413415" cy="754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VEJA TAMBÉM: </a:t>
            </a:r>
            <a:pPr algn="l" indent="0" marL="0">
              <a:lnSpc>
                <a:spcPts val="2950"/>
              </a:lnSpc>
              <a:buNone/>
            </a:pPr>
            <a:r>
              <a:rPr lang="en-US" sz="2350" u="sng" dirty="0">
                <a:solidFill>
                  <a:srgbClr val="33221A"/>
                </a:solidFill>
                <a:latin typeface="Gelasio" pitchFamily="34" charset="0"/>
                <a:ea typeface="Gelasio" pitchFamily="34" charset="-122"/>
                <a:cs typeface="Gelasio" pitchFamily="34" charset="-120"/>
                <a:hlinkClick r:id="rId8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 Interativa de Recursos</a:t>
            </a:r>
            <a:endParaRPr lang="en-US" sz="2350" dirty="0"/>
          </a:p>
        </p:txBody>
      </p:sp>
      <p:sp>
        <p:nvSpPr>
          <p:cNvPr id="15" name="Text 9"/>
          <p:cNvSpPr/>
          <p:nvPr/>
        </p:nvSpPr>
        <p:spPr>
          <a:xfrm>
            <a:off x="8250912" y="6317218"/>
            <a:ext cx="5413415" cy="1159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Experimente interativamente funcionalidades avançadas disponíveis em transmissões profissionais.</a:t>
            </a:r>
            <a:endParaRPr lang="en-US" sz="19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6073" y="2363748"/>
            <a:ext cx="5928955" cy="603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Orçamento pelo Whatsapp?</a:t>
            </a:r>
            <a:endParaRPr lang="en-US" sz="3800" dirty="0"/>
          </a:p>
        </p:txBody>
      </p:sp>
      <p:pic>
        <p:nvPicPr>
          <p:cNvPr id="3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73" y="3450550"/>
            <a:ext cx="12698254" cy="2415302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8893" y="459819"/>
            <a:ext cx="8438078" cy="418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Pronto Para Transformar Sua Comunicação Corporativa?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668893" y="1295757"/>
            <a:ext cx="2534007" cy="313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Próximo Passo é Seu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668893" y="1776413"/>
            <a:ext cx="6442353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Você agora compreende o </a:t>
            </a:r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poder transformador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das transmissões ao vivo profissionais. 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68893" y="2462213"/>
            <a:ext cx="6442353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Entende como elas podem expandir seu alcance, reduzir custos, aumentar engajamento e posicionar sua marca como líder inovador.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8893" y="3148013"/>
            <a:ext cx="6442353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questão não é mais "se" você deve investir em transmissões ao vivo profissionais, mas "quando". 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8893" y="3833813"/>
            <a:ext cx="6442353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Cada dia que passa é uma oportunidade perdida de conectar com sua audiência de forma mais impactante.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68893" y="4519613"/>
            <a:ext cx="644235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Empresa está pronta para ser seu parceiro nessa transformação. 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68893" y="4937760"/>
            <a:ext cx="6442353" cy="802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 mais de uma década de experiência, infraestrutura de classe mundial e equipe apaixonada por excelência, garantimos que sua primeira transmissão seja o início de uma jornada extraordinária.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668893" y="5891213"/>
            <a:ext cx="6442353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Não deixe para amanhã a transformação que sua comunicação corporativa merece hoje.</a:t>
            </a:r>
            <a:endParaRPr lang="en-US" sz="130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26774" y="1316712"/>
            <a:ext cx="6442353" cy="6442353"/>
          </a:xfrm>
          <a:prstGeom prst="rect">
            <a:avLst/>
          </a:prstGeom>
        </p:spPr>
      </p:pic>
      <p:pic>
        <p:nvPicPr>
          <p:cNvPr id="12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93" y="8135303"/>
            <a:ext cx="2531388" cy="459819"/>
          </a:xfrm>
          <a:prstGeom prst="rect">
            <a:avLst/>
          </a:prstGeom>
        </p:spPr>
      </p:pic>
      <p:pic>
        <p:nvPicPr>
          <p:cNvPr id="13" name="Image 2" descr="preencoded.png">
            <a:hlinkClick r:id="rId5" tooltip="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863" y="8135303"/>
            <a:ext cx="2385417" cy="45981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8683" y="889992"/>
            <a:ext cx="11703129" cy="555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4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Sua Jornada Para Comunicação de Excelência Começa Aqui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888683" y="1889760"/>
            <a:ext cx="1285303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Obrigado por dedicar seu tempo para explorar este guia completo sobre transmissão ao vivo profissional. 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888683" y="2495074"/>
            <a:ext cx="12853035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Esperamos que as informações, insights e estratégias compartilhadas inspirem você a dar os próximos passos em direção a uma </a:t>
            </a:r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comunicação corporativa verdadeiramente transformadora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888683" y="3455789"/>
            <a:ext cx="1285303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Wonder Produções existe para tornar sua visão realidade. 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888683" y="4061103"/>
            <a:ext cx="12853035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Cada transmissão que produzimos é mais que um projeto técnico - é uma oportunidade de contar histórias, construir conexões e criar impacto duradouro.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888683" y="5021818"/>
            <a:ext cx="12853035" cy="7108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Estamos ansiosos para conhecer você, entender seus desafios únicos e desenvolver soluções customizadas que superem suas expectativas. Sua história merece ser contada com excelência.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888683" y="5982533"/>
            <a:ext cx="1285303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i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revolução da comunicação digital está acontecendo agora. Seja protagonista, não espectador.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888683" y="6698880"/>
            <a:ext cx="12853035" cy="35362"/>
          </a:xfrm>
          <a:prstGeom prst="rect">
            <a:avLst/>
          </a:prstGeom>
          <a:solidFill>
            <a:srgbClr val="C9C2C0">
              <a:alpha val="50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888683" y="6984087"/>
            <a:ext cx="12853035" cy="355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1871" y="468749"/>
            <a:ext cx="8078748" cy="4262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Tecnologias Essenciais Para Transmissão Profissional</a:t>
            </a:r>
            <a:endParaRPr lang="en-US" sz="2650" dirty="0"/>
          </a:p>
        </p:txBody>
      </p:sp>
      <p:sp>
        <p:nvSpPr>
          <p:cNvPr id="3" name="Shape 1"/>
          <p:cNvSpPr/>
          <p:nvPr/>
        </p:nvSpPr>
        <p:spPr>
          <a:xfrm>
            <a:off x="681871" y="1491496"/>
            <a:ext cx="6548080" cy="1806297"/>
          </a:xfrm>
          <a:prstGeom prst="roundRect">
            <a:avLst>
              <a:gd name="adj" fmla="val 6075"/>
            </a:avLst>
          </a:prstGeom>
          <a:solidFill>
            <a:srgbClr val="C49F8C"/>
          </a:solidFill>
          <a:ln/>
        </p:spPr>
      </p:sp>
      <p:sp>
        <p:nvSpPr>
          <p:cNvPr id="4" name="Shape 2"/>
          <p:cNvSpPr/>
          <p:nvPr/>
        </p:nvSpPr>
        <p:spPr>
          <a:xfrm>
            <a:off x="681871" y="1468636"/>
            <a:ext cx="6548080" cy="91440"/>
          </a:xfrm>
          <a:prstGeom prst="roundRect">
            <a:avLst>
              <a:gd name="adj" fmla="val 27967"/>
            </a:avLst>
          </a:prstGeom>
          <a:solidFill>
            <a:srgbClr val="C49F8C"/>
          </a:solidFill>
          <a:ln/>
        </p:spPr>
      </p:sp>
      <p:sp>
        <p:nvSpPr>
          <p:cNvPr id="5" name="Shape 3"/>
          <p:cNvSpPr/>
          <p:nvPr/>
        </p:nvSpPr>
        <p:spPr>
          <a:xfrm>
            <a:off x="3700165" y="1235869"/>
            <a:ext cx="511373" cy="511373"/>
          </a:xfrm>
          <a:prstGeom prst="roundRect">
            <a:avLst>
              <a:gd name="adj" fmla="val 178813"/>
            </a:avLst>
          </a:prstGeom>
          <a:solidFill>
            <a:srgbClr val="C49F8C"/>
          </a:solidFill>
          <a:ln/>
        </p:spPr>
      </p:sp>
      <p:sp>
        <p:nvSpPr>
          <p:cNvPr id="6" name="Text 4"/>
          <p:cNvSpPr/>
          <p:nvPr/>
        </p:nvSpPr>
        <p:spPr>
          <a:xfrm>
            <a:off x="3853517" y="1363742"/>
            <a:ext cx="20454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75109" y="1917621"/>
            <a:ext cx="3408878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Câmeras Profissionais Multi-Ângulo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875109" y="2286238"/>
            <a:ext cx="6161603" cy="818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Sistema com 3 a 5 câmeras 4K permitindo cobertura completa do evento com múltiplas perspectivas, close-ups dinâmicos e planos gerais que mantêm a narrativa visual interessante.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7400330" y="1491496"/>
            <a:ext cx="6548199" cy="1806297"/>
          </a:xfrm>
          <a:prstGeom prst="roundRect">
            <a:avLst>
              <a:gd name="adj" fmla="val 6075"/>
            </a:avLst>
          </a:prstGeom>
          <a:solidFill>
            <a:srgbClr val="C49F8C"/>
          </a:solidFill>
          <a:ln/>
        </p:spPr>
      </p:sp>
      <p:sp>
        <p:nvSpPr>
          <p:cNvPr id="10" name="Shape 8"/>
          <p:cNvSpPr/>
          <p:nvPr/>
        </p:nvSpPr>
        <p:spPr>
          <a:xfrm>
            <a:off x="7400330" y="1468636"/>
            <a:ext cx="6548199" cy="91440"/>
          </a:xfrm>
          <a:prstGeom prst="roundRect">
            <a:avLst>
              <a:gd name="adj" fmla="val 27967"/>
            </a:avLst>
          </a:prstGeom>
          <a:solidFill>
            <a:srgbClr val="C49F8C"/>
          </a:solidFill>
          <a:ln/>
        </p:spPr>
      </p:sp>
      <p:sp>
        <p:nvSpPr>
          <p:cNvPr id="11" name="Shape 9"/>
          <p:cNvSpPr/>
          <p:nvPr/>
        </p:nvSpPr>
        <p:spPr>
          <a:xfrm>
            <a:off x="10418743" y="1235869"/>
            <a:ext cx="511373" cy="511373"/>
          </a:xfrm>
          <a:prstGeom prst="roundRect">
            <a:avLst>
              <a:gd name="adj" fmla="val 178813"/>
            </a:avLst>
          </a:prstGeom>
          <a:solidFill>
            <a:srgbClr val="C49F8C"/>
          </a:solidFill>
          <a:ln/>
        </p:spPr>
      </p:sp>
      <p:sp>
        <p:nvSpPr>
          <p:cNvPr id="12" name="Text 10"/>
          <p:cNvSpPr/>
          <p:nvPr/>
        </p:nvSpPr>
        <p:spPr>
          <a:xfrm>
            <a:off x="10572095" y="1363742"/>
            <a:ext cx="20454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93568" y="1917621"/>
            <a:ext cx="2704981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Sistema de Áudio Multicanal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7593568" y="2286238"/>
            <a:ext cx="6161723" cy="818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Microfones profissionais wireless, lapelas, direcionais e de ambiente capturam áudio cristalino, eliminando ruídos e garantindo inteligibilidade perfeita de todos os palestrantes.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681871" y="3723799"/>
            <a:ext cx="6548080" cy="1806297"/>
          </a:xfrm>
          <a:prstGeom prst="roundRect">
            <a:avLst>
              <a:gd name="adj" fmla="val 6075"/>
            </a:avLst>
          </a:prstGeom>
          <a:solidFill>
            <a:srgbClr val="C49F8C"/>
          </a:solidFill>
          <a:ln/>
        </p:spPr>
      </p:sp>
      <p:sp>
        <p:nvSpPr>
          <p:cNvPr id="16" name="Shape 14"/>
          <p:cNvSpPr/>
          <p:nvPr/>
        </p:nvSpPr>
        <p:spPr>
          <a:xfrm>
            <a:off x="681871" y="3700939"/>
            <a:ext cx="6548080" cy="91440"/>
          </a:xfrm>
          <a:prstGeom prst="roundRect">
            <a:avLst>
              <a:gd name="adj" fmla="val 27967"/>
            </a:avLst>
          </a:prstGeom>
          <a:solidFill>
            <a:srgbClr val="C49F8C"/>
          </a:solidFill>
          <a:ln/>
        </p:spPr>
      </p:sp>
      <p:sp>
        <p:nvSpPr>
          <p:cNvPr id="17" name="Shape 15"/>
          <p:cNvSpPr/>
          <p:nvPr/>
        </p:nvSpPr>
        <p:spPr>
          <a:xfrm>
            <a:off x="3700165" y="3468172"/>
            <a:ext cx="511373" cy="511373"/>
          </a:xfrm>
          <a:prstGeom prst="roundRect">
            <a:avLst>
              <a:gd name="adj" fmla="val 178813"/>
            </a:avLst>
          </a:prstGeom>
          <a:solidFill>
            <a:srgbClr val="C49F8C"/>
          </a:solidFill>
          <a:ln/>
        </p:spPr>
      </p:sp>
      <p:sp>
        <p:nvSpPr>
          <p:cNvPr id="18" name="Text 16"/>
          <p:cNvSpPr/>
          <p:nvPr/>
        </p:nvSpPr>
        <p:spPr>
          <a:xfrm>
            <a:off x="3853517" y="3596045"/>
            <a:ext cx="20454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75109" y="4149923"/>
            <a:ext cx="2670096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Iluminação Cinematográfica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875109" y="4518541"/>
            <a:ext cx="6161603" cy="818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Conjunto de refletores LED ajustáveis que criam iluminação uniforme e lisonjeira, eliminando sombras indesejadas e garantindo qualidade visual em qualquer ambiente.</a:t>
            </a:r>
            <a:endParaRPr lang="en-US" sz="1300" dirty="0"/>
          </a:p>
        </p:txBody>
      </p:sp>
      <p:sp>
        <p:nvSpPr>
          <p:cNvPr id="21" name="Shape 19"/>
          <p:cNvSpPr/>
          <p:nvPr/>
        </p:nvSpPr>
        <p:spPr>
          <a:xfrm>
            <a:off x="7400330" y="3723799"/>
            <a:ext cx="6548199" cy="1806297"/>
          </a:xfrm>
          <a:prstGeom prst="roundRect">
            <a:avLst>
              <a:gd name="adj" fmla="val 6075"/>
            </a:avLst>
          </a:prstGeom>
          <a:solidFill>
            <a:srgbClr val="C49F8C"/>
          </a:solidFill>
          <a:ln/>
        </p:spPr>
      </p:sp>
      <p:sp>
        <p:nvSpPr>
          <p:cNvPr id="22" name="Shape 20"/>
          <p:cNvSpPr/>
          <p:nvPr/>
        </p:nvSpPr>
        <p:spPr>
          <a:xfrm>
            <a:off x="7400330" y="3700939"/>
            <a:ext cx="6548199" cy="91440"/>
          </a:xfrm>
          <a:prstGeom prst="roundRect">
            <a:avLst>
              <a:gd name="adj" fmla="val 27967"/>
            </a:avLst>
          </a:prstGeom>
          <a:solidFill>
            <a:srgbClr val="C49F8C"/>
          </a:solidFill>
          <a:ln/>
        </p:spPr>
      </p:sp>
      <p:sp>
        <p:nvSpPr>
          <p:cNvPr id="23" name="Shape 21"/>
          <p:cNvSpPr/>
          <p:nvPr/>
        </p:nvSpPr>
        <p:spPr>
          <a:xfrm>
            <a:off x="10418743" y="3468172"/>
            <a:ext cx="511373" cy="511373"/>
          </a:xfrm>
          <a:prstGeom prst="roundRect">
            <a:avLst>
              <a:gd name="adj" fmla="val 178813"/>
            </a:avLst>
          </a:prstGeom>
          <a:solidFill>
            <a:srgbClr val="C49F8C"/>
          </a:solidFill>
          <a:ln/>
        </p:spPr>
      </p:sp>
      <p:sp>
        <p:nvSpPr>
          <p:cNvPr id="24" name="Text 22"/>
          <p:cNvSpPr/>
          <p:nvPr/>
        </p:nvSpPr>
        <p:spPr>
          <a:xfrm>
            <a:off x="10572095" y="3596045"/>
            <a:ext cx="20454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7593568" y="4149923"/>
            <a:ext cx="2372439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Mesa de Corte e Switcher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7593568" y="4518541"/>
            <a:ext cx="6161723" cy="5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Equipamento profissional para troca de câmeras ao vivo, inserção de gráficos, transições e efeitos, permitindo edição em tempo real durante a transmissão.</a:t>
            </a:r>
            <a:endParaRPr lang="en-US" sz="1300" dirty="0"/>
          </a:p>
        </p:txBody>
      </p:sp>
      <p:sp>
        <p:nvSpPr>
          <p:cNvPr id="27" name="Shape 25"/>
          <p:cNvSpPr/>
          <p:nvPr/>
        </p:nvSpPr>
        <p:spPr>
          <a:xfrm>
            <a:off x="681871" y="5956102"/>
            <a:ext cx="6548080" cy="1806297"/>
          </a:xfrm>
          <a:prstGeom prst="roundRect">
            <a:avLst>
              <a:gd name="adj" fmla="val 6075"/>
            </a:avLst>
          </a:prstGeom>
          <a:solidFill>
            <a:srgbClr val="C49F8C"/>
          </a:solidFill>
          <a:ln/>
        </p:spPr>
      </p:sp>
      <p:sp>
        <p:nvSpPr>
          <p:cNvPr id="28" name="Shape 26"/>
          <p:cNvSpPr/>
          <p:nvPr/>
        </p:nvSpPr>
        <p:spPr>
          <a:xfrm>
            <a:off x="681871" y="5933242"/>
            <a:ext cx="6548080" cy="91440"/>
          </a:xfrm>
          <a:prstGeom prst="roundRect">
            <a:avLst>
              <a:gd name="adj" fmla="val 27967"/>
            </a:avLst>
          </a:prstGeom>
          <a:solidFill>
            <a:srgbClr val="C49F8C"/>
          </a:solidFill>
          <a:ln/>
        </p:spPr>
      </p:sp>
      <p:sp>
        <p:nvSpPr>
          <p:cNvPr id="29" name="Shape 27"/>
          <p:cNvSpPr/>
          <p:nvPr/>
        </p:nvSpPr>
        <p:spPr>
          <a:xfrm>
            <a:off x="3700165" y="5700474"/>
            <a:ext cx="511373" cy="511373"/>
          </a:xfrm>
          <a:prstGeom prst="roundRect">
            <a:avLst>
              <a:gd name="adj" fmla="val 178813"/>
            </a:avLst>
          </a:prstGeom>
          <a:solidFill>
            <a:srgbClr val="C49F8C"/>
          </a:solidFill>
          <a:ln/>
        </p:spPr>
      </p:sp>
      <p:sp>
        <p:nvSpPr>
          <p:cNvPr id="30" name="Text 28"/>
          <p:cNvSpPr/>
          <p:nvPr/>
        </p:nvSpPr>
        <p:spPr>
          <a:xfrm>
            <a:off x="3853517" y="5828348"/>
            <a:ext cx="20454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875109" y="6382226"/>
            <a:ext cx="2494478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Codificadores e Servidores</a:t>
            </a:r>
            <a:endParaRPr lang="en-US" sz="1650" dirty="0"/>
          </a:p>
        </p:txBody>
      </p:sp>
      <p:sp>
        <p:nvSpPr>
          <p:cNvPr id="32" name="Text 30"/>
          <p:cNvSpPr/>
          <p:nvPr/>
        </p:nvSpPr>
        <p:spPr>
          <a:xfrm>
            <a:off x="875109" y="6750844"/>
            <a:ext cx="6161603" cy="545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Tecnologia de compressão avançada que otimiza o streaming para diferentes bandas de internet, garantindo qualidade máxima sem buffering ou interrupções.</a:t>
            </a:r>
            <a:endParaRPr lang="en-US" sz="1300" dirty="0"/>
          </a:p>
        </p:txBody>
      </p:sp>
      <p:sp>
        <p:nvSpPr>
          <p:cNvPr id="33" name="Shape 31"/>
          <p:cNvSpPr/>
          <p:nvPr/>
        </p:nvSpPr>
        <p:spPr>
          <a:xfrm>
            <a:off x="7400330" y="5956102"/>
            <a:ext cx="6548199" cy="1806297"/>
          </a:xfrm>
          <a:prstGeom prst="roundRect">
            <a:avLst>
              <a:gd name="adj" fmla="val 6075"/>
            </a:avLst>
          </a:prstGeom>
          <a:solidFill>
            <a:srgbClr val="C49F8C"/>
          </a:solidFill>
          <a:ln/>
        </p:spPr>
      </p:sp>
      <p:sp>
        <p:nvSpPr>
          <p:cNvPr id="34" name="Shape 32"/>
          <p:cNvSpPr/>
          <p:nvPr/>
        </p:nvSpPr>
        <p:spPr>
          <a:xfrm>
            <a:off x="7400330" y="5933242"/>
            <a:ext cx="6548199" cy="91440"/>
          </a:xfrm>
          <a:prstGeom prst="roundRect">
            <a:avLst>
              <a:gd name="adj" fmla="val 27967"/>
            </a:avLst>
          </a:prstGeom>
          <a:solidFill>
            <a:srgbClr val="C49F8C"/>
          </a:solidFill>
          <a:ln/>
        </p:spPr>
      </p:sp>
      <p:sp>
        <p:nvSpPr>
          <p:cNvPr id="35" name="Shape 33"/>
          <p:cNvSpPr/>
          <p:nvPr/>
        </p:nvSpPr>
        <p:spPr>
          <a:xfrm>
            <a:off x="10418743" y="5700474"/>
            <a:ext cx="511373" cy="511373"/>
          </a:xfrm>
          <a:prstGeom prst="roundRect">
            <a:avLst>
              <a:gd name="adj" fmla="val 178813"/>
            </a:avLst>
          </a:prstGeom>
          <a:solidFill>
            <a:srgbClr val="C49F8C"/>
          </a:solidFill>
          <a:ln/>
        </p:spPr>
      </p:sp>
      <p:sp>
        <p:nvSpPr>
          <p:cNvPr id="36" name="Text 34"/>
          <p:cNvSpPr/>
          <p:nvPr/>
        </p:nvSpPr>
        <p:spPr>
          <a:xfrm>
            <a:off x="10572095" y="5828348"/>
            <a:ext cx="204549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6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7593568" y="6382226"/>
            <a:ext cx="3119557" cy="266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Conexão de Internet Redundante</a:t>
            </a:r>
            <a:endParaRPr lang="en-US" sz="1650" dirty="0"/>
          </a:p>
        </p:txBody>
      </p:sp>
      <p:sp>
        <p:nvSpPr>
          <p:cNvPr id="38" name="Text 36"/>
          <p:cNvSpPr/>
          <p:nvPr/>
        </p:nvSpPr>
        <p:spPr>
          <a:xfrm>
            <a:off x="7593568" y="6750844"/>
            <a:ext cx="6161723" cy="818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Múltiplas conexões de alta velocidade com failover automático, garantindo estabilidade absoluta mesmo se uma conexão apresentar problemas durante a transmissão.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7819" y="997029"/>
            <a:ext cx="5222081" cy="404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50"/>
              </a:lnSpc>
              <a:buNone/>
            </a:pPr>
            <a:r>
              <a:rPr lang="en-US" sz="25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 Processo de Produção Profissional</a:t>
            </a:r>
            <a:endParaRPr lang="en-US" sz="2550" dirty="0"/>
          </a:p>
        </p:txBody>
      </p:sp>
      <p:sp>
        <p:nvSpPr>
          <p:cNvPr id="3" name="Shape 1"/>
          <p:cNvSpPr/>
          <p:nvPr/>
        </p:nvSpPr>
        <p:spPr>
          <a:xfrm>
            <a:off x="809744" y="1968698"/>
            <a:ext cx="161925" cy="728782"/>
          </a:xfrm>
          <a:prstGeom prst="roundRect">
            <a:avLst>
              <a:gd name="adj" fmla="val 15005"/>
            </a:avLst>
          </a:prstGeom>
          <a:solidFill>
            <a:srgbClr val="373433"/>
          </a:solidFill>
          <a:ln/>
        </p:spPr>
      </p:sp>
      <p:sp>
        <p:nvSpPr>
          <p:cNvPr id="4" name="Shape 2"/>
          <p:cNvSpPr/>
          <p:nvPr/>
        </p:nvSpPr>
        <p:spPr>
          <a:xfrm>
            <a:off x="647819" y="1862376"/>
            <a:ext cx="485894" cy="485894"/>
          </a:xfrm>
          <a:prstGeom prst="roundRect">
            <a:avLst>
              <a:gd name="adj" fmla="val 94095"/>
            </a:avLst>
          </a:prstGeom>
          <a:solidFill>
            <a:srgbClr val="373433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263" y="1953578"/>
            <a:ext cx="242888" cy="30360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95638" y="1887736"/>
            <a:ext cx="2291120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Planejamento Estratégico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295638" y="2238018"/>
            <a:ext cx="12686943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Reunião inicial para entender objetivos, público-alvo, mensagens-chave e resultados esperados, criando um roteiro detalhado que guiará toda a produção.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1052632" y="3102412"/>
            <a:ext cx="161925" cy="728782"/>
          </a:xfrm>
          <a:prstGeom prst="roundRect">
            <a:avLst>
              <a:gd name="adj" fmla="val 15005"/>
            </a:avLst>
          </a:prstGeom>
          <a:solidFill>
            <a:srgbClr val="373433"/>
          </a:solidFill>
          <a:ln/>
        </p:spPr>
      </p:sp>
      <p:sp>
        <p:nvSpPr>
          <p:cNvPr id="9" name="Shape 6"/>
          <p:cNvSpPr/>
          <p:nvPr/>
        </p:nvSpPr>
        <p:spPr>
          <a:xfrm>
            <a:off x="890707" y="2996089"/>
            <a:ext cx="485894" cy="485894"/>
          </a:xfrm>
          <a:prstGeom prst="roundRect">
            <a:avLst>
              <a:gd name="adj" fmla="val 94095"/>
            </a:avLst>
          </a:prstGeom>
          <a:solidFill>
            <a:srgbClr val="373433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50" y="3087291"/>
            <a:ext cx="242888" cy="30360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538526" y="3021449"/>
            <a:ext cx="2024777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Setup Técnico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1538526" y="3371731"/>
            <a:ext cx="12444055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Instalação e configuração de todos os equipamentos, testes de áudio e vídeo, ajustes de iluminação e verificação de conectividade para garantir perfeição técnica.</a:t>
            </a:r>
            <a:endParaRPr lang="en-US" sz="1250" dirty="0"/>
          </a:p>
        </p:txBody>
      </p:sp>
      <p:sp>
        <p:nvSpPr>
          <p:cNvPr id="13" name="Shape 9"/>
          <p:cNvSpPr/>
          <p:nvPr/>
        </p:nvSpPr>
        <p:spPr>
          <a:xfrm>
            <a:off x="1295638" y="4236125"/>
            <a:ext cx="161925" cy="728782"/>
          </a:xfrm>
          <a:prstGeom prst="roundRect">
            <a:avLst>
              <a:gd name="adj" fmla="val 15005"/>
            </a:avLst>
          </a:prstGeom>
          <a:solidFill>
            <a:srgbClr val="373433"/>
          </a:solidFill>
          <a:ln/>
        </p:spPr>
      </p:sp>
      <p:sp>
        <p:nvSpPr>
          <p:cNvPr id="14" name="Shape 10"/>
          <p:cNvSpPr/>
          <p:nvPr/>
        </p:nvSpPr>
        <p:spPr>
          <a:xfrm>
            <a:off x="1133713" y="4129802"/>
            <a:ext cx="485894" cy="485894"/>
          </a:xfrm>
          <a:prstGeom prst="roundRect">
            <a:avLst>
              <a:gd name="adj" fmla="val 94095"/>
            </a:avLst>
          </a:prstGeom>
          <a:solidFill>
            <a:srgbClr val="373433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57" y="4221004"/>
            <a:ext cx="242888" cy="30360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781532" y="4155162"/>
            <a:ext cx="2024777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Ensaio e Ajustes</a:t>
            </a:r>
            <a:endParaRPr lang="en-US" sz="1550" dirty="0"/>
          </a:p>
        </p:txBody>
      </p:sp>
      <p:sp>
        <p:nvSpPr>
          <p:cNvPr id="17" name="Text 12"/>
          <p:cNvSpPr/>
          <p:nvPr/>
        </p:nvSpPr>
        <p:spPr>
          <a:xfrm>
            <a:off x="1781532" y="4505444"/>
            <a:ext cx="12201049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Ensaio técnico com apresentadores, verificação de posicionamento de câmeras, timing de apresentações e familiarização com o fluxo do evento.</a:t>
            </a:r>
            <a:endParaRPr lang="en-US" sz="1250" dirty="0"/>
          </a:p>
        </p:txBody>
      </p:sp>
      <p:sp>
        <p:nvSpPr>
          <p:cNvPr id="18" name="Shape 13"/>
          <p:cNvSpPr/>
          <p:nvPr/>
        </p:nvSpPr>
        <p:spPr>
          <a:xfrm>
            <a:off x="1538645" y="5369838"/>
            <a:ext cx="161925" cy="728782"/>
          </a:xfrm>
          <a:prstGeom prst="roundRect">
            <a:avLst>
              <a:gd name="adj" fmla="val 15005"/>
            </a:avLst>
          </a:prstGeom>
          <a:solidFill>
            <a:srgbClr val="373433"/>
          </a:solidFill>
          <a:ln/>
        </p:spPr>
      </p:sp>
      <p:sp>
        <p:nvSpPr>
          <p:cNvPr id="19" name="Shape 14"/>
          <p:cNvSpPr/>
          <p:nvPr/>
        </p:nvSpPr>
        <p:spPr>
          <a:xfrm>
            <a:off x="1376720" y="5263515"/>
            <a:ext cx="485894" cy="485894"/>
          </a:xfrm>
          <a:prstGeom prst="roundRect">
            <a:avLst>
              <a:gd name="adj" fmla="val 94095"/>
            </a:avLst>
          </a:prstGeom>
          <a:solidFill>
            <a:srgbClr val="373433"/>
          </a:solidFill>
          <a:ln/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163" y="5354717"/>
            <a:ext cx="242888" cy="303609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2024539" y="5288875"/>
            <a:ext cx="2024777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Transmissão ao Vivo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2024539" y="5639157"/>
            <a:ext cx="11958042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Execução profissional com equipe técnica monitorando todos os aspectos, realizando cortes ao vivo, gerenciando interações e garantindo qualidade constante.</a:t>
            </a:r>
            <a:endParaRPr lang="en-US" sz="1250" dirty="0"/>
          </a:p>
        </p:txBody>
      </p:sp>
      <p:sp>
        <p:nvSpPr>
          <p:cNvPr id="23" name="Shape 17"/>
          <p:cNvSpPr/>
          <p:nvPr/>
        </p:nvSpPr>
        <p:spPr>
          <a:xfrm>
            <a:off x="1295638" y="6503551"/>
            <a:ext cx="161925" cy="728782"/>
          </a:xfrm>
          <a:prstGeom prst="roundRect">
            <a:avLst>
              <a:gd name="adj" fmla="val 15005"/>
            </a:avLst>
          </a:prstGeom>
          <a:solidFill>
            <a:srgbClr val="373433"/>
          </a:solidFill>
          <a:ln/>
        </p:spPr>
      </p:sp>
      <p:sp>
        <p:nvSpPr>
          <p:cNvPr id="24" name="Shape 18"/>
          <p:cNvSpPr/>
          <p:nvPr/>
        </p:nvSpPr>
        <p:spPr>
          <a:xfrm>
            <a:off x="1133713" y="6397228"/>
            <a:ext cx="485894" cy="485894"/>
          </a:xfrm>
          <a:prstGeom prst="roundRect">
            <a:avLst>
              <a:gd name="adj" fmla="val 94095"/>
            </a:avLst>
          </a:prstGeom>
          <a:solidFill>
            <a:srgbClr val="373433"/>
          </a:solidFill>
          <a:ln/>
        </p:spPr>
      </p:sp>
      <p:pic>
        <p:nvPicPr>
          <p:cNvPr id="2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157" y="6488430"/>
            <a:ext cx="242888" cy="303609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781532" y="6422588"/>
            <a:ext cx="2024777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Análise e Relatório</a:t>
            </a:r>
            <a:endParaRPr lang="en-US" sz="1550" dirty="0"/>
          </a:p>
        </p:txBody>
      </p:sp>
      <p:sp>
        <p:nvSpPr>
          <p:cNvPr id="27" name="Text 20"/>
          <p:cNvSpPr/>
          <p:nvPr/>
        </p:nvSpPr>
        <p:spPr>
          <a:xfrm>
            <a:off x="1781532" y="6772870"/>
            <a:ext cx="12201049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Compilação de métricas de audiência, engagement, picos de visualização e insights valiosos que informam futuras estratégias de comunicação.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2025-10-16T11:17:34Z</dcterms:created>
  <dcterms:modified xsi:type="dcterms:W3CDTF">2025-10-16T11:17:34Z</dcterms:modified>
</cp:coreProperties>
</file>